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1"/>
  </p:notesMasterIdLst>
  <p:sldIdLst>
    <p:sldId id="349" r:id="rId3"/>
    <p:sldId id="345" r:id="rId4"/>
    <p:sldId id="273" r:id="rId5"/>
    <p:sldId id="363" r:id="rId6"/>
    <p:sldId id="365" r:id="rId7"/>
    <p:sldId id="269" r:id="rId8"/>
    <p:sldId id="362" r:id="rId9"/>
    <p:sldId id="3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FD3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6327" autoAdjust="0"/>
  </p:normalViewPr>
  <p:slideViewPr>
    <p:cSldViewPr snapToGrid="0">
      <p:cViewPr varScale="1">
        <p:scale>
          <a:sx n="159" d="100"/>
          <a:sy n="159" d="100"/>
        </p:scale>
        <p:origin x="7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6E0AA-F9A9-4C0F-8CD2-6A891B2ADF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31AF3-D0F4-4609-A9F7-41877A7318A6}">
      <dgm:prSet phldrT="[Текст]" custT="1"/>
      <dgm:spPr/>
      <dgm:t>
        <a:bodyPr/>
        <a:lstStyle/>
        <a:p>
          <a:r>
            <a:rPr lang="ru-RU" sz="1800" b="1" dirty="0"/>
            <a:t>Оставить все без изменений</a:t>
          </a:r>
        </a:p>
      </dgm:t>
    </dgm:pt>
    <dgm:pt modelId="{D250D284-817D-40FC-B261-58FA916A3BB4}" type="parTrans" cxnId="{CBBBF658-2C98-42E8-9DF0-3F6D7B01D9D9}">
      <dgm:prSet/>
      <dgm:spPr/>
      <dgm:t>
        <a:bodyPr/>
        <a:lstStyle/>
        <a:p>
          <a:endParaRPr lang="ru-RU" sz="1800" b="1"/>
        </a:p>
      </dgm:t>
    </dgm:pt>
    <dgm:pt modelId="{D2791226-FEBB-4507-933B-1A96023FE955}" type="sibTrans" cxnId="{CBBBF658-2C98-42E8-9DF0-3F6D7B01D9D9}">
      <dgm:prSet/>
      <dgm:spPr/>
      <dgm:t>
        <a:bodyPr/>
        <a:lstStyle/>
        <a:p>
          <a:endParaRPr lang="ru-RU" sz="1800" b="1"/>
        </a:p>
      </dgm:t>
    </dgm:pt>
    <dgm:pt modelId="{E32E5085-EEB9-4F0A-B908-FB252853B7DA}">
      <dgm:prSet phldrT="[Текст]" custT="1"/>
      <dgm:spPr/>
      <dgm:t>
        <a:bodyPr/>
        <a:lstStyle/>
        <a:p>
          <a:r>
            <a:rPr lang="ru-RU" sz="1800" b="1" dirty="0"/>
            <a:t>Выбрать стратегию внешнего роста</a:t>
          </a:r>
        </a:p>
      </dgm:t>
    </dgm:pt>
    <dgm:pt modelId="{9B9E38A6-DC9F-411A-9A0A-A504F9D3C105}" type="parTrans" cxnId="{D0B7FDC5-9976-4136-AD2D-529F8F2B4462}">
      <dgm:prSet/>
      <dgm:spPr/>
      <dgm:t>
        <a:bodyPr/>
        <a:lstStyle/>
        <a:p>
          <a:endParaRPr lang="ru-RU" sz="1800" b="1"/>
        </a:p>
      </dgm:t>
    </dgm:pt>
    <dgm:pt modelId="{5631E02B-A070-4C74-9893-36ABFBBF7CF4}" type="sibTrans" cxnId="{D0B7FDC5-9976-4136-AD2D-529F8F2B4462}">
      <dgm:prSet/>
      <dgm:spPr/>
      <dgm:t>
        <a:bodyPr/>
        <a:lstStyle/>
        <a:p>
          <a:endParaRPr lang="ru-RU" sz="1800" b="1"/>
        </a:p>
      </dgm:t>
    </dgm:pt>
    <dgm:pt modelId="{6C3F40A9-154D-4046-B546-7D52808292C7}">
      <dgm:prSet phldrT="[Текст]" custT="1"/>
      <dgm:spPr/>
      <dgm:t>
        <a:bodyPr/>
        <a:lstStyle/>
        <a:p>
          <a:r>
            <a:rPr lang="ru-RU" sz="1800" b="1" dirty="0"/>
            <a:t>Выйти на международный рынок</a:t>
          </a:r>
        </a:p>
      </dgm:t>
    </dgm:pt>
    <dgm:pt modelId="{75778EAA-9848-425B-887F-08D52FBC4534}" type="parTrans" cxnId="{E5DD2B3F-3D9E-4D51-8969-66A7895B8C03}">
      <dgm:prSet/>
      <dgm:spPr/>
      <dgm:t>
        <a:bodyPr/>
        <a:lstStyle/>
        <a:p>
          <a:endParaRPr lang="ru-RU" sz="1800" b="1"/>
        </a:p>
      </dgm:t>
    </dgm:pt>
    <dgm:pt modelId="{9242ED15-CA06-476A-A804-D7081CD78EB7}" type="sibTrans" cxnId="{E5DD2B3F-3D9E-4D51-8969-66A7895B8C03}">
      <dgm:prSet/>
      <dgm:spPr/>
      <dgm:t>
        <a:bodyPr/>
        <a:lstStyle/>
        <a:p>
          <a:endParaRPr lang="ru-RU" sz="1800" b="1"/>
        </a:p>
      </dgm:t>
    </dgm:pt>
    <dgm:pt modelId="{BAD038F9-3BF9-42D1-B378-E64AFCE9F982}">
      <dgm:prSet phldrT="[Текст]" custT="1"/>
      <dgm:spPr/>
      <dgm:t>
        <a:bodyPr/>
        <a:lstStyle/>
        <a:p>
          <a:r>
            <a:rPr lang="ru-RU" sz="1800" b="1" dirty="0"/>
            <a:t>Обеспечить внутренний рост</a:t>
          </a:r>
        </a:p>
      </dgm:t>
    </dgm:pt>
    <dgm:pt modelId="{ED1866E5-20C6-4D20-A9EA-0DCA16088745}" type="parTrans" cxnId="{6FAEE856-07CD-49EC-AD26-06B6B02F6B59}">
      <dgm:prSet/>
      <dgm:spPr/>
      <dgm:t>
        <a:bodyPr/>
        <a:lstStyle/>
        <a:p>
          <a:endParaRPr lang="ru-RU" sz="1800" b="1"/>
        </a:p>
      </dgm:t>
    </dgm:pt>
    <dgm:pt modelId="{BCD052DB-3D6A-4316-946A-ED3E7D52068B}" type="sibTrans" cxnId="{6FAEE856-07CD-49EC-AD26-06B6B02F6B59}">
      <dgm:prSet/>
      <dgm:spPr/>
      <dgm:t>
        <a:bodyPr/>
        <a:lstStyle/>
        <a:p>
          <a:endParaRPr lang="ru-RU" sz="1800" b="1"/>
        </a:p>
      </dgm:t>
    </dgm:pt>
    <dgm:pt modelId="{1ED79F17-5ABC-4FF5-ADCB-061F6940F82B}">
      <dgm:prSet phldrT="[Текст]" custT="1"/>
      <dgm:spPr/>
      <dgm:t>
        <a:bodyPr/>
        <a:lstStyle/>
        <a:p>
          <a:r>
            <a:rPr lang="ru-RU" sz="1800" b="1" dirty="0"/>
            <a:t>Произвести изъятие вложений</a:t>
          </a:r>
        </a:p>
      </dgm:t>
    </dgm:pt>
    <dgm:pt modelId="{89196783-DE09-462F-A28B-D9180E9D10B8}" type="parTrans" cxnId="{99D0ECD1-A988-45F9-AD31-F32CA4A7F756}">
      <dgm:prSet/>
      <dgm:spPr/>
      <dgm:t>
        <a:bodyPr/>
        <a:lstStyle/>
        <a:p>
          <a:endParaRPr lang="ru-RU" sz="1800" b="1"/>
        </a:p>
      </dgm:t>
    </dgm:pt>
    <dgm:pt modelId="{3CD7226F-FAD1-44EB-868B-E26F579EDD2A}" type="sibTrans" cxnId="{99D0ECD1-A988-45F9-AD31-F32CA4A7F756}">
      <dgm:prSet/>
      <dgm:spPr/>
      <dgm:t>
        <a:bodyPr/>
        <a:lstStyle/>
        <a:p>
          <a:endParaRPr lang="ru-RU" sz="1800" b="1"/>
        </a:p>
      </dgm:t>
    </dgm:pt>
    <dgm:pt modelId="{A2749ED2-0165-4C1F-A63F-88609FC5A042}" type="pres">
      <dgm:prSet presAssocID="{55B6E0AA-F9A9-4C0F-8CD2-6A891B2ADF25}" presName="linear" presStyleCnt="0">
        <dgm:presLayoutVars>
          <dgm:dir/>
          <dgm:animLvl val="lvl"/>
          <dgm:resizeHandles val="exact"/>
        </dgm:presLayoutVars>
      </dgm:prSet>
      <dgm:spPr/>
    </dgm:pt>
    <dgm:pt modelId="{A9FABF8B-B624-4744-A354-C023D346F4AB}" type="pres">
      <dgm:prSet presAssocID="{6D131AF3-D0F4-4609-A9F7-41877A7318A6}" presName="parentLin" presStyleCnt="0"/>
      <dgm:spPr/>
    </dgm:pt>
    <dgm:pt modelId="{1BD959E4-D22C-441C-AA1E-BD8446B2FF54}" type="pres">
      <dgm:prSet presAssocID="{6D131AF3-D0F4-4609-A9F7-41877A7318A6}" presName="parentLeftMargin" presStyleLbl="node1" presStyleIdx="0" presStyleCnt="5"/>
      <dgm:spPr/>
    </dgm:pt>
    <dgm:pt modelId="{F536A29C-9E35-47E8-A11C-2CA89E83ABA4}" type="pres">
      <dgm:prSet presAssocID="{6D131AF3-D0F4-4609-A9F7-41877A7318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511E06-F971-46BB-AC73-DCF9193975C5}" type="pres">
      <dgm:prSet presAssocID="{6D131AF3-D0F4-4609-A9F7-41877A7318A6}" presName="negativeSpace" presStyleCnt="0"/>
      <dgm:spPr/>
    </dgm:pt>
    <dgm:pt modelId="{F671CA0E-C9F2-47FD-BFFE-00D49D9EEFB3}" type="pres">
      <dgm:prSet presAssocID="{6D131AF3-D0F4-4609-A9F7-41877A7318A6}" presName="childText" presStyleLbl="conFgAcc1" presStyleIdx="0" presStyleCnt="5" custLinFactY="75144" custLinFactNeighborX="1067" custLinFactNeighborY="100000">
        <dgm:presLayoutVars>
          <dgm:bulletEnabled val="1"/>
        </dgm:presLayoutVars>
      </dgm:prSet>
      <dgm:spPr/>
    </dgm:pt>
    <dgm:pt modelId="{E8D46C72-D0FF-4480-B6B0-2B9459F1FD3D}" type="pres">
      <dgm:prSet presAssocID="{D2791226-FEBB-4507-933B-1A96023FE955}" presName="spaceBetweenRectangles" presStyleCnt="0"/>
      <dgm:spPr/>
    </dgm:pt>
    <dgm:pt modelId="{ABA9244B-7A25-4175-94CE-34134E48882D}" type="pres">
      <dgm:prSet presAssocID="{BAD038F9-3BF9-42D1-B378-E64AFCE9F982}" presName="parentLin" presStyleCnt="0"/>
      <dgm:spPr/>
    </dgm:pt>
    <dgm:pt modelId="{E15B4873-C031-4A92-9509-7581FD6471C5}" type="pres">
      <dgm:prSet presAssocID="{BAD038F9-3BF9-42D1-B378-E64AFCE9F982}" presName="parentLeftMargin" presStyleLbl="node1" presStyleIdx="0" presStyleCnt="5"/>
      <dgm:spPr/>
    </dgm:pt>
    <dgm:pt modelId="{6271BEFC-0F06-47DA-8358-C72A84FAE8E2}" type="pres">
      <dgm:prSet presAssocID="{BAD038F9-3BF9-42D1-B378-E64AFCE9F98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43346B-960C-4A2F-88D2-544AE3F392A4}" type="pres">
      <dgm:prSet presAssocID="{BAD038F9-3BF9-42D1-B378-E64AFCE9F982}" presName="negativeSpace" presStyleCnt="0"/>
      <dgm:spPr/>
    </dgm:pt>
    <dgm:pt modelId="{7474AB19-9AC0-4386-8A2D-3F90564B2DD6}" type="pres">
      <dgm:prSet presAssocID="{BAD038F9-3BF9-42D1-B378-E64AFCE9F982}" presName="childText" presStyleLbl="conFgAcc1" presStyleIdx="1" presStyleCnt="5">
        <dgm:presLayoutVars>
          <dgm:bulletEnabled val="1"/>
        </dgm:presLayoutVars>
      </dgm:prSet>
      <dgm:spPr/>
    </dgm:pt>
    <dgm:pt modelId="{489E9ACE-3EF2-48C7-B0BC-C99BA94B3E18}" type="pres">
      <dgm:prSet presAssocID="{BCD052DB-3D6A-4316-946A-ED3E7D52068B}" presName="spaceBetweenRectangles" presStyleCnt="0"/>
      <dgm:spPr/>
    </dgm:pt>
    <dgm:pt modelId="{FC53788F-E932-47E2-A91E-3DDBDD4444D2}" type="pres">
      <dgm:prSet presAssocID="{E32E5085-EEB9-4F0A-B908-FB252853B7DA}" presName="parentLin" presStyleCnt="0"/>
      <dgm:spPr/>
    </dgm:pt>
    <dgm:pt modelId="{7B06FB32-658C-484F-A0B4-23D8A5E7E771}" type="pres">
      <dgm:prSet presAssocID="{E32E5085-EEB9-4F0A-B908-FB252853B7DA}" presName="parentLeftMargin" presStyleLbl="node1" presStyleIdx="1" presStyleCnt="5"/>
      <dgm:spPr/>
    </dgm:pt>
    <dgm:pt modelId="{67ACA76F-39C7-4566-B203-CED9E2349833}" type="pres">
      <dgm:prSet presAssocID="{E32E5085-EEB9-4F0A-B908-FB252853B7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FC9DA7-17EC-4009-9EB0-45C57FFBA318}" type="pres">
      <dgm:prSet presAssocID="{E32E5085-EEB9-4F0A-B908-FB252853B7DA}" presName="negativeSpace" presStyleCnt="0"/>
      <dgm:spPr/>
    </dgm:pt>
    <dgm:pt modelId="{62184329-E80B-4FC8-9607-D887F54445F0}" type="pres">
      <dgm:prSet presAssocID="{E32E5085-EEB9-4F0A-B908-FB252853B7DA}" presName="childText" presStyleLbl="conFgAcc1" presStyleIdx="2" presStyleCnt="5">
        <dgm:presLayoutVars>
          <dgm:bulletEnabled val="1"/>
        </dgm:presLayoutVars>
      </dgm:prSet>
      <dgm:spPr/>
    </dgm:pt>
    <dgm:pt modelId="{DE8BC049-FB14-4B8A-8043-B0A65263635A}" type="pres">
      <dgm:prSet presAssocID="{5631E02B-A070-4C74-9893-36ABFBBF7CF4}" presName="spaceBetweenRectangles" presStyleCnt="0"/>
      <dgm:spPr/>
    </dgm:pt>
    <dgm:pt modelId="{7C3BA219-A2EE-4C8D-87BA-7C7FB395D80B}" type="pres">
      <dgm:prSet presAssocID="{1ED79F17-5ABC-4FF5-ADCB-061F6940F82B}" presName="parentLin" presStyleCnt="0"/>
      <dgm:spPr/>
    </dgm:pt>
    <dgm:pt modelId="{A2790A1F-CE44-48ED-8C81-789E8F794391}" type="pres">
      <dgm:prSet presAssocID="{1ED79F17-5ABC-4FF5-ADCB-061F6940F82B}" presName="parentLeftMargin" presStyleLbl="node1" presStyleIdx="2" presStyleCnt="5"/>
      <dgm:spPr/>
    </dgm:pt>
    <dgm:pt modelId="{98250016-DCF3-4315-A29B-B1BFC584E6E3}" type="pres">
      <dgm:prSet presAssocID="{1ED79F17-5ABC-4FF5-ADCB-061F6940F8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A48CB55-CCB9-484F-ACB0-0E5A807F43C1}" type="pres">
      <dgm:prSet presAssocID="{1ED79F17-5ABC-4FF5-ADCB-061F6940F82B}" presName="negativeSpace" presStyleCnt="0"/>
      <dgm:spPr/>
    </dgm:pt>
    <dgm:pt modelId="{4FC98B94-E523-4404-88A1-3990AE00CE1E}" type="pres">
      <dgm:prSet presAssocID="{1ED79F17-5ABC-4FF5-ADCB-061F6940F82B}" presName="childText" presStyleLbl="conFgAcc1" presStyleIdx="3" presStyleCnt="5">
        <dgm:presLayoutVars>
          <dgm:bulletEnabled val="1"/>
        </dgm:presLayoutVars>
      </dgm:prSet>
      <dgm:spPr/>
    </dgm:pt>
    <dgm:pt modelId="{319C6BE2-9FED-4966-8748-95B63D9F2AD0}" type="pres">
      <dgm:prSet presAssocID="{3CD7226F-FAD1-44EB-868B-E26F579EDD2A}" presName="spaceBetweenRectangles" presStyleCnt="0"/>
      <dgm:spPr/>
    </dgm:pt>
    <dgm:pt modelId="{97FF71A2-9D4A-441E-92BC-45AA6964908F}" type="pres">
      <dgm:prSet presAssocID="{6C3F40A9-154D-4046-B546-7D52808292C7}" presName="parentLin" presStyleCnt="0"/>
      <dgm:spPr/>
    </dgm:pt>
    <dgm:pt modelId="{838F7CDA-6102-46A2-95BF-89D69ABA704D}" type="pres">
      <dgm:prSet presAssocID="{6C3F40A9-154D-4046-B546-7D52808292C7}" presName="parentLeftMargin" presStyleLbl="node1" presStyleIdx="3" presStyleCnt="5"/>
      <dgm:spPr/>
    </dgm:pt>
    <dgm:pt modelId="{60D984DB-2049-45F3-9B7F-D1B374CF1843}" type="pres">
      <dgm:prSet presAssocID="{6C3F40A9-154D-4046-B546-7D52808292C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40BE4E2-2C2C-4201-A16D-DAB06A38888F}" type="pres">
      <dgm:prSet presAssocID="{6C3F40A9-154D-4046-B546-7D52808292C7}" presName="negativeSpace" presStyleCnt="0"/>
      <dgm:spPr/>
    </dgm:pt>
    <dgm:pt modelId="{B66CCDDD-36C8-4B22-A23F-97379DFEC128}" type="pres">
      <dgm:prSet presAssocID="{6C3F40A9-154D-4046-B546-7D52808292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6EF0602-0DC1-486E-8AB1-8C8001CF3B25}" type="presOf" srcId="{1ED79F17-5ABC-4FF5-ADCB-061F6940F82B}" destId="{98250016-DCF3-4315-A29B-B1BFC584E6E3}" srcOrd="1" destOrd="0" presId="urn:microsoft.com/office/officeart/2005/8/layout/list1"/>
    <dgm:cxn modelId="{FE1B8404-BAC3-4BEA-9C60-08BE2B7D683B}" type="presOf" srcId="{6C3F40A9-154D-4046-B546-7D52808292C7}" destId="{838F7CDA-6102-46A2-95BF-89D69ABA704D}" srcOrd="0" destOrd="0" presId="urn:microsoft.com/office/officeart/2005/8/layout/list1"/>
    <dgm:cxn modelId="{BE2CBE09-DEED-4D10-AFE1-F53FED5557DE}" type="presOf" srcId="{1ED79F17-5ABC-4FF5-ADCB-061F6940F82B}" destId="{A2790A1F-CE44-48ED-8C81-789E8F794391}" srcOrd="0" destOrd="0" presId="urn:microsoft.com/office/officeart/2005/8/layout/list1"/>
    <dgm:cxn modelId="{7211FD1D-ABBA-40BC-82B4-FB70C99F5353}" type="presOf" srcId="{6D131AF3-D0F4-4609-A9F7-41877A7318A6}" destId="{F536A29C-9E35-47E8-A11C-2CA89E83ABA4}" srcOrd="1" destOrd="0" presId="urn:microsoft.com/office/officeart/2005/8/layout/list1"/>
    <dgm:cxn modelId="{0346492E-C0C1-4C8B-A402-2CE1AA027D84}" type="presOf" srcId="{BAD038F9-3BF9-42D1-B378-E64AFCE9F982}" destId="{E15B4873-C031-4A92-9509-7581FD6471C5}" srcOrd="0" destOrd="0" presId="urn:microsoft.com/office/officeart/2005/8/layout/list1"/>
    <dgm:cxn modelId="{E5DD2B3F-3D9E-4D51-8969-66A7895B8C03}" srcId="{55B6E0AA-F9A9-4C0F-8CD2-6A891B2ADF25}" destId="{6C3F40A9-154D-4046-B546-7D52808292C7}" srcOrd="4" destOrd="0" parTransId="{75778EAA-9848-425B-887F-08D52FBC4534}" sibTransId="{9242ED15-CA06-476A-A804-D7081CD78EB7}"/>
    <dgm:cxn modelId="{6FAEE856-07CD-49EC-AD26-06B6B02F6B59}" srcId="{55B6E0AA-F9A9-4C0F-8CD2-6A891B2ADF25}" destId="{BAD038F9-3BF9-42D1-B378-E64AFCE9F982}" srcOrd="1" destOrd="0" parTransId="{ED1866E5-20C6-4D20-A9EA-0DCA16088745}" sibTransId="{BCD052DB-3D6A-4316-946A-ED3E7D52068B}"/>
    <dgm:cxn modelId="{CBBBF658-2C98-42E8-9DF0-3F6D7B01D9D9}" srcId="{55B6E0AA-F9A9-4C0F-8CD2-6A891B2ADF25}" destId="{6D131AF3-D0F4-4609-A9F7-41877A7318A6}" srcOrd="0" destOrd="0" parTransId="{D250D284-817D-40FC-B261-58FA916A3BB4}" sibTransId="{D2791226-FEBB-4507-933B-1A96023FE955}"/>
    <dgm:cxn modelId="{3E3FBB82-157A-4C0F-AA3C-9EF9E02A7CD2}" type="presOf" srcId="{55B6E0AA-F9A9-4C0F-8CD2-6A891B2ADF25}" destId="{A2749ED2-0165-4C1F-A63F-88609FC5A042}" srcOrd="0" destOrd="0" presId="urn:microsoft.com/office/officeart/2005/8/layout/list1"/>
    <dgm:cxn modelId="{8C341B8D-2394-4EAE-AEC6-1C6ACFCC1BDB}" type="presOf" srcId="{E32E5085-EEB9-4F0A-B908-FB252853B7DA}" destId="{7B06FB32-658C-484F-A0B4-23D8A5E7E771}" srcOrd="0" destOrd="0" presId="urn:microsoft.com/office/officeart/2005/8/layout/list1"/>
    <dgm:cxn modelId="{EF170E91-659D-4CAA-BF11-D7AB97EA4E56}" type="presOf" srcId="{6C3F40A9-154D-4046-B546-7D52808292C7}" destId="{60D984DB-2049-45F3-9B7F-D1B374CF1843}" srcOrd="1" destOrd="0" presId="urn:microsoft.com/office/officeart/2005/8/layout/list1"/>
    <dgm:cxn modelId="{91880698-CC0D-45A4-B361-EDF486E13D3B}" type="presOf" srcId="{E32E5085-EEB9-4F0A-B908-FB252853B7DA}" destId="{67ACA76F-39C7-4566-B203-CED9E2349833}" srcOrd="1" destOrd="0" presId="urn:microsoft.com/office/officeart/2005/8/layout/list1"/>
    <dgm:cxn modelId="{86C0AB9D-C64E-4B27-A338-B1B6A1EA2717}" type="presOf" srcId="{BAD038F9-3BF9-42D1-B378-E64AFCE9F982}" destId="{6271BEFC-0F06-47DA-8358-C72A84FAE8E2}" srcOrd="1" destOrd="0" presId="urn:microsoft.com/office/officeart/2005/8/layout/list1"/>
    <dgm:cxn modelId="{D0B7FDC5-9976-4136-AD2D-529F8F2B4462}" srcId="{55B6E0AA-F9A9-4C0F-8CD2-6A891B2ADF25}" destId="{E32E5085-EEB9-4F0A-B908-FB252853B7DA}" srcOrd="2" destOrd="0" parTransId="{9B9E38A6-DC9F-411A-9A0A-A504F9D3C105}" sibTransId="{5631E02B-A070-4C74-9893-36ABFBBF7CF4}"/>
    <dgm:cxn modelId="{99D0ECD1-A988-45F9-AD31-F32CA4A7F756}" srcId="{55B6E0AA-F9A9-4C0F-8CD2-6A891B2ADF25}" destId="{1ED79F17-5ABC-4FF5-ADCB-061F6940F82B}" srcOrd="3" destOrd="0" parTransId="{89196783-DE09-462F-A28B-D9180E9D10B8}" sibTransId="{3CD7226F-FAD1-44EB-868B-E26F579EDD2A}"/>
    <dgm:cxn modelId="{C89B16DB-D76E-4174-835A-3189A842D5F4}" type="presOf" srcId="{6D131AF3-D0F4-4609-A9F7-41877A7318A6}" destId="{1BD959E4-D22C-441C-AA1E-BD8446B2FF54}" srcOrd="0" destOrd="0" presId="urn:microsoft.com/office/officeart/2005/8/layout/list1"/>
    <dgm:cxn modelId="{0A83E11B-5B17-406D-8E7B-15C49A87209F}" type="presParOf" srcId="{A2749ED2-0165-4C1F-A63F-88609FC5A042}" destId="{A9FABF8B-B624-4744-A354-C023D346F4AB}" srcOrd="0" destOrd="0" presId="urn:microsoft.com/office/officeart/2005/8/layout/list1"/>
    <dgm:cxn modelId="{2D53BFC2-F877-49A7-8844-E5E525F1A9E3}" type="presParOf" srcId="{A9FABF8B-B624-4744-A354-C023D346F4AB}" destId="{1BD959E4-D22C-441C-AA1E-BD8446B2FF54}" srcOrd="0" destOrd="0" presId="urn:microsoft.com/office/officeart/2005/8/layout/list1"/>
    <dgm:cxn modelId="{8FDE31D2-0CD0-427E-8F44-7F32497EDD8B}" type="presParOf" srcId="{A9FABF8B-B624-4744-A354-C023D346F4AB}" destId="{F536A29C-9E35-47E8-A11C-2CA89E83ABA4}" srcOrd="1" destOrd="0" presId="urn:microsoft.com/office/officeart/2005/8/layout/list1"/>
    <dgm:cxn modelId="{D5F8F32B-8EDD-42F7-9FC3-E16CD6189F3E}" type="presParOf" srcId="{A2749ED2-0165-4C1F-A63F-88609FC5A042}" destId="{FC511E06-F971-46BB-AC73-DCF9193975C5}" srcOrd="1" destOrd="0" presId="urn:microsoft.com/office/officeart/2005/8/layout/list1"/>
    <dgm:cxn modelId="{ADFC29F2-CD6E-4B1B-A6BC-2A0C1B4C2872}" type="presParOf" srcId="{A2749ED2-0165-4C1F-A63F-88609FC5A042}" destId="{F671CA0E-C9F2-47FD-BFFE-00D49D9EEFB3}" srcOrd="2" destOrd="0" presId="urn:microsoft.com/office/officeart/2005/8/layout/list1"/>
    <dgm:cxn modelId="{F462FD1F-93CD-41D0-AEF8-454F0E713A74}" type="presParOf" srcId="{A2749ED2-0165-4C1F-A63F-88609FC5A042}" destId="{E8D46C72-D0FF-4480-B6B0-2B9459F1FD3D}" srcOrd="3" destOrd="0" presId="urn:microsoft.com/office/officeart/2005/8/layout/list1"/>
    <dgm:cxn modelId="{AD8EC768-5D8B-422C-BD95-A867121AE51C}" type="presParOf" srcId="{A2749ED2-0165-4C1F-A63F-88609FC5A042}" destId="{ABA9244B-7A25-4175-94CE-34134E48882D}" srcOrd="4" destOrd="0" presId="urn:microsoft.com/office/officeart/2005/8/layout/list1"/>
    <dgm:cxn modelId="{2BD0E531-5A63-421A-8F17-19F15D2A704F}" type="presParOf" srcId="{ABA9244B-7A25-4175-94CE-34134E48882D}" destId="{E15B4873-C031-4A92-9509-7581FD6471C5}" srcOrd="0" destOrd="0" presId="urn:microsoft.com/office/officeart/2005/8/layout/list1"/>
    <dgm:cxn modelId="{996BCAB0-21E0-4DEE-A41F-D77A706BF302}" type="presParOf" srcId="{ABA9244B-7A25-4175-94CE-34134E48882D}" destId="{6271BEFC-0F06-47DA-8358-C72A84FAE8E2}" srcOrd="1" destOrd="0" presId="urn:microsoft.com/office/officeart/2005/8/layout/list1"/>
    <dgm:cxn modelId="{879EB126-E9E3-4B42-8C6A-6BA557CF66EA}" type="presParOf" srcId="{A2749ED2-0165-4C1F-A63F-88609FC5A042}" destId="{AF43346B-960C-4A2F-88D2-544AE3F392A4}" srcOrd="5" destOrd="0" presId="urn:microsoft.com/office/officeart/2005/8/layout/list1"/>
    <dgm:cxn modelId="{AEB45A43-EE5D-47DD-A269-3E4AD5C79A6D}" type="presParOf" srcId="{A2749ED2-0165-4C1F-A63F-88609FC5A042}" destId="{7474AB19-9AC0-4386-8A2D-3F90564B2DD6}" srcOrd="6" destOrd="0" presId="urn:microsoft.com/office/officeart/2005/8/layout/list1"/>
    <dgm:cxn modelId="{59B96D99-9F32-4DD6-A836-E4EE9105D286}" type="presParOf" srcId="{A2749ED2-0165-4C1F-A63F-88609FC5A042}" destId="{489E9ACE-3EF2-48C7-B0BC-C99BA94B3E18}" srcOrd="7" destOrd="0" presId="urn:microsoft.com/office/officeart/2005/8/layout/list1"/>
    <dgm:cxn modelId="{8A9BDE90-C26C-483D-871D-66D1A117873E}" type="presParOf" srcId="{A2749ED2-0165-4C1F-A63F-88609FC5A042}" destId="{FC53788F-E932-47E2-A91E-3DDBDD4444D2}" srcOrd="8" destOrd="0" presId="urn:microsoft.com/office/officeart/2005/8/layout/list1"/>
    <dgm:cxn modelId="{0A2BE104-81AE-420E-AA1C-D7E457AD8AB7}" type="presParOf" srcId="{FC53788F-E932-47E2-A91E-3DDBDD4444D2}" destId="{7B06FB32-658C-484F-A0B4-23D8A5E7E771}" srcOrd="0" destOrd="0" presId="urn:microsoft.com/office/officeart/2005/8/layout/list1"/>
    <dgm:cxn modelId="{1DF464D1-EDCC-4058-9434-016788E5D590}" type="presParOf" srcId="{FC53788F-E932-47E2-A91E-3DDBDD4444D2}" destId="{67ACA76F-39C7-4566-B203-CED9E2349833}" srcOrd="1" destOrd="0" presId="urn:microsoft.com/office/officeart/2005/8/layout/list1"/>
    <dgm:cxn modelId="{2B3E304D-C313-4D61-85ED-8FAB485AB039}" type="presParOf" srcId="{A2749ED2-0165-4C1F-A63F-88609FC5A042}" destId="{49FC9DA7-17EC-4009-9EB0-45C57FFBA318}" srcOrd="9" destOrd="0" presId="urn:microsoft.com/office/officeart/2005/8/layout/list1"/>
    <dgm:cxn modelId="{3B535FBE-DBB0-45C7-A917-64F9E2B2A72C}" type="presParOf" srcId="{A2749ED2-0165-4C1F-A63F-88609FC5A042}" destId="{62184329-E80B-4FC8-9607-D887F54445F0}" srcOrd="10" destOrd="0" presId="urn:microsoft.com/office/officeart/2005/8/layout/list1"/>
    <dgm:cxn modelId="{FA641B37-A3D6-418D-AF35-D7F43DBACE8C}" type="presParOf" srcId="{A2749ED2-0165-4C1F-A63F-88609FC5A042}" destId="{DE8BC049-FB14-4B8A-8043-B0A65263635A}" srcOrd="11" destOrd="0" presId="urn:microsoft.com/office/officeart/2005/8/layout/list1"/>
    <dgm:cxn modelId="{7C66D954-1FB6-43C5-81D0-0B393A74FD01}" type="presParOf" srcId="{A2749ED2-0165-4C1F-A63F-88609FC5A042}" destId="{7C3BA219-A2EE-4C8D-87BA-7C7FB395D80B}" srcOrd="12" destOrd="0" presId="urn:microsoft.com/office/officeart/2005/8/layout/list1"/>
    <dgm:cxn modelId="{72614FE8-502D-4137-B909-5C17DA09315C}" type="presParOf" srcId="{7C3BA219-A2EE-4C8D-87BA-7C7FB395D80B}" destId="{A2790A1F-CE44-48ED-8C81-789E8F794391}" srcOrd="0" destOrd="0" presId="urn:microsoft.com/office/officeart/2005/8/layout/list1"/>
    <dgm:cxn modelId="{567AD4B4-8A8E-47F2-8316-CC779DD9F6DC}" type="presParOf" srcId="{7C3BA219-A2EE-4C8D-87BA-7C7FB395D80B}" destId="{98250016-DCF3-4315-A29B-B1BFC584E6E3}" srcOrd="1" destOrd="0" presId="urn:microsoft.com/office/officeart/2005/8/layout/list1"/>
    <dgm:cxn modelId="{FA0A98A2-582D-47DA-A84B-B47AA80630DD}" type="presParOf" srcId="{A2749ED2-0165-4C1F-A63F-88609FC5A042}" destId="{8A48CB55-CCB9-484F-ACB0-0E5A807F43C1}" srcOrd="13" destOrd="0" presId="urn:microsoft.com/office/officeart/2005/8/layout/list1"/>
    <dgm:cxn modelId="{0989277B-17EA-4C3E-94C0-E8404E8FE932}" type="presParOf" srcId="{A2749ED2-0165-4C1F-A63F-88609FC5A042}" destId="{4FC98B94-E523-4404-88A1-3990AE00CE1E}" srcOrd="14" destOrd="0" presId="urn:microsoft.com/office/officeart/2005/8/layout/list1"/>
    <dgm:cxn modelId="{90B231F8-F5A2-4A1F-9D91-488FA1D23292}" type="presParOf" srcId="{A2749ED2-0165-4C1F-A63F-88609FC5A042}" destId="{319C6BE2-9FED-4966-8748-95B63D9F2AD0}" srcOrd="15" destOrd="0" presId="urn:microsoft.com/office/officeart/2005/8/layout/list1"/>
    <dgm:cxn modelId="{AB999051-5710-4865-869C-DAC96E02698C}" type="presParOf" srcId="{A2749ED2-0165-4C1F-A63F-88609FC5A042}" destId="{97FF71A2-9D4A-441E-92BC-45AA6964908F}" srcOrd="16" destOrd="0" presId="urn:microsoft.com/office/officeart/2005/8/layout/list1"/>
    <dgm:cxn modelId="{BA729913-6754-40FC-87B5-37291F16520C}" type="presParOf" srcId="{97FF71A2-9D4A-441E-92BC-45AA6964908F}" destId="{838F7CDA-6102-46A2-95BF-89D69ABA704D}" srcOrd="0" destOrd="0" presId="urn:microsoft.com/office/officeart/2005/8/layout/list1"/>
    <dgm:cxn modelId="{9EE89EDD-C37C-4E24-933A-5ECED8068260}" type="presParOf" srcId="{97FF71A2-9D4A-441E-92BC-45AA6964908F}" destId="{60D984DB-2049-45F3-9B7F-D1B374CF1843}" srcOrd="1" destOrd="0" presId="urn:microsoft.com/office/officeart/2005/8/layout/list1"/>
    <dgm:cxn modelId="{353A35FE-C057-4E5B-A8E9-590F02E2E571}" type="presParOf" srcId="{A2749ED2-0165-4C1F-A63F-88609FC5A042}" destId="{940BE4E2-2C2C-4201-A16D-DAB06A38888F}" srcOrd="17" destOrd="0" presId="urn:microsoft.com/office/officeart/2005/8/layout/list1"/>
    <dgm:cxn modelId="{BC5A19D4-012C-456E-A01D-FA00E6624695}" type="presParOf" srcId="{A2749ED2-0165-4C1F-A63F-88609FC5A042}" destId="{B66CCDDD-36C8-4B22-A23F-97379DFEC1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CA0E-C9F2-47FD-BFFE-00D49D9EEFB3}">
      <dsp:nvSpPr>
        <dsp:cNvPr id="0" name=""/>
        <dsp:cNvSpPr/>
      </dsp:nvSpPr>
      <dsp:spPr>
        <a:xfrm>
          <a:off x="0" y="358428"/>
          <a:ext cx="57537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A29C-9E35-47E8-A11C-2CA89E83ABA4}">
      <dsp:nvSpPr>
        <dsp:cNvPr id="0" name=""/>
        <dsp:cNvSpPr/>
      </dsp:nvSpPr>
      <dsp:spPr>
        <a:xfrm>
          <a:off x="287686" y="6561"/>
          <a:ext cx="402760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34" tIns="0" rIns="152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Оставить все без изменений</a:t>
          </a:r>
        </a:p>
      </dsp:txBody>
      <dsp:txXfrm>
        <a:off x="300655" y="19530"/>
        <a:ext cx="4001668" cy="239742"/>
      </dsp:txXfrm>
    </dsp:sp>
    <dsp:sp modelId="{7474AB19-9AC0-4386-8A2D-3F90564B2DD6}">
      <dsp:nvSpPr>
        <dsp:cNvPr id="0" name=""/>
        <dsp:cNvSpPr/>
      </dsp:nvSpPr>
      <dsp:spPr>
        <a:xfrm>
          <a:off x="0" y="547641"/>
          <a:ext cx="57537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1BEFC-0F06-47DA-8358-C72A84FAE8E2}">
      <dsp:nvSpPr>
        <dsp:cNvPr id="0" name=""/>
        <dsp:cNvSpPr/>
      </dsp:nvSpPr>
      <dsp:spPr>
        <a:xfrm>
          <a:off x="287686" y="414801"/>
          <a:ext cx="402760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34" tIns="0" rIns="152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Обеспечить внутренний рост</a:t>
          </a:r>
        </a:p>
      </dsp:txBody>
      <dsp:txXfrm>
        <a:off x="300655" y="427770"/>
        <a:ext cx="4001668" cy="239742"/>
      </dsp:txXfrm>
    </dsp:sp>
    <dsp:sp modelId="{62184329-E80B-4FC8-9607-D887F54445F0}">
      <dsp:nvSpPr>
        <dsp:cNvPr id="0" name=""/>
        <dsp:cNvSpPr/>
      </dsp:nvSpPr>
      <dsp:spPr>
        <a:xfrm>
          <a:off x="0" y="955881"/>
          <a:ext cx="57537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CA76F-39C7-4566-B203-CED9E2349833}">
      <dsp:nvSpPr>
        <dsp:cNvPr id="0" name=""/>
        <dsp:cNvSpPr/>
      </dsp:nvSpPr>
      <dsp:spPr>
        <a:xfrm>
          <a:off x="287686" y="823042"/>
          <a:ext cx="402760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34" tIns="0" rIns="152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Выбрать стратегию внешнего роста</a:t>
          </a:r>
        </a:p>
      </dsp:txBody>
      <dsp:txXfrm>
        <a:off x="300655" y="836011"/>
        <a:ext cx="4001668" cy="239742"/>
      </dsp:txXfrm>
    </dsp:sp>
    <dsp:sp modelId="{4FC98B94-E523-4404-88A1-3990AE00CE1E}">
      <dsp:nvSpPr>
        <dsp:cNvPr id="0" name=""/>
        <dsp:cNvSpPr/>
      </dsp:nvSpPr>
      <dsp:spPr>
        <a:xfrm>
          <a:off x="0" y="1364122"/>
          <a:ext cx="57537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50016-DCF3-4315-A29B-B1BFC584E6E3}">
      <dsp:nvSpPr>
        <dsp:cNvPr id="0" name=""/>
        <dsp:cNvSpPr/>
      </dsp:nvSpPr>
      <dsp:spPr>
        <a:xfrm>
          <a:off x="287686" y="1231282"/>
          <a:ext cx="402760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34" tIns="0" rIns="152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Произвести изъятие вложений</a:t>
          </a:r>
        </a:p>
      </dsp:txBody>
      <dsp:txXfrm>
        <a:off x="300655" y="1244251"/>
        <a:ext cx="4001668" cy="239742"/>
      </dsp:txXfrm>
    </dsp:sp>
    <dsp:sp modelId="{B66CCDDD-36C8-4B22-A23F-97379DFEC128}">
      <dsp:nvSpPr>
        <dsp:cNvPr id="0" name=""/>
        <dsp:cNvSpPr/>
      </dsp:nvSpPr>
      <dsp:spPr>
        <a:xfrm>
          <a:off x="0" y="1772362"/>
          <a:ext cx="575372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984DB-2049-45F3-9B7F-D1B374CF1843}">
      <dsp:nvSpPr>
        <dsp:cNvPr id="0" name=""/>
        <dsp:cNvSpPr/>
      </dsp:nvSpPr>
      <dsp:spPr>
        <a:xfrm>
          <a:off x="287686" y="1639522"/>
          <a:ext cx="4027606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34" tIns="0" rIns="15223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Выйти на международный рынок</a:t>
          </a:r>
        </a:p>
      </dsp:txBody>
      <dsp:txXfrm>
        <a:off x="300655" y="1652491"/>
        <a:ext cx="4001668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69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06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88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54909"/>
            <a:ext cx="4450491" cy="265730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4286"/>
            <a:ext cx="4450492" cy="16372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50092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3941" y="6356350"/>
            <a:ext cx="3165389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438" y="6356350"/>
            <a:ext cx="2506362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46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643" cy="409391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48449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804AD-03D6-5652-FED9-990854A499C7}"/>
              </a:ext>
            </a:extLst>
          </p:cNvPr>
          <p:cNvSpPr/>
          <p:nvPr userDrawn="1"/>
        </p:nvSpPr>
        <p:spPr>
          <a:xfrm>
            <a:off x="11166389" y="0"/>
            <a:ext cx="1025611" cy="6858000"/>
          </a:xfrm>
          <a:prstGeom prst="rect">
            <a:avLst/>
          </a:prstGeom>
          <a:solidFill>
            <a:srgbClr val="CCCFD3">
              <a:alpha val="3383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8594" y="6356350"/>
            <a:ext cx="665205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71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150" cy="411316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E2DA32-BADC-7CDF-4457-FFD1598E793D}"/>
              </a:ext>
            </a:extLst>
          </p:cNvPr>
          <p:cNvSpPr/>
          <p:nvPr userDrawn="1"/>
        </p:nvSpPr>
        <p:spPr>
          <a:xfrm>
            <a:off x="11166389" y="0"/>
            <a:ext cx="1025611" cy="6858000"/>
          </a:xfrm>
          <a:prstGeom prst="rect">
            <a:avLst/>
          </a:prstGeom>
          <a:solidFill>
            <a:srgbClr val="CCCF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7892" y="6356350"/>
            <a:ext cx="1035908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73" y="1155682"/>
            <a:ext cx="5078628" cy="289174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173" y="4074419"/>
            <a:ext cx="5078628" cy="6326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2173" y="6356350"/>
            <a:ext cx="1445742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989" y="6356350"/>
            <a:ext cx="3387811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746" y="6356350"/>
            <a:ext cx="937054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5481"/>
            <a:ext cx="5080686" cy="28235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589933"/>
            <a:ext cx="5080686" cy="80717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86016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9865" y="6356350"/>
            <a:ext cx="3795584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2134" y="6356350"/>
            <a:ext cx="1581665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8291"/>
            <a:ext cx="5945658" cy="254133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886611"/>
            <a:ext cx="5945658" cy="12052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6362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20300" y="6356350"/>
            <a:ext cx="13335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50798" y="531392"/>
            <a:ext cx="1333500" cy="133350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5060" y="2092225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5060" y="2319558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35060" y="254689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4460574F-0FFA-4AF4-9268-D077C9C57D58}"/>
              </a:ext>
            </a:extLst>
          </p:cNvPr>
          <p:cNvSpPr/>
          <p:nvPr userDrawn="1"/>
        </p:nvSpPr>
        <p:spPr>
          <a:xfrm>
            <a:off x="838199" y="1830763"/>
            <a:ext cx="894312" cy="174112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9AEC03B-EFBC-451C-9889-555B420B787B}"/>
              </a:ext>
            </a:extLst>
          </p:cNvPr>
          <p:cNvSpPr/>
          <p:nvPr userDrawn="1"/>
        </p:nvSpPr>
        <p:spPr>
          <a:xfrm>
            <a:off x="838199" y="1830763"/>
            <a:ext cx="894312" cy="155130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2504A8F-A26B-43AF-BF89-2621FF0CE3CD}"/>
              </a:ext>
            </a:extLst>
          </p:cNvPr>
          <p:cNvSpPr/>
          <p:nvPr userDrawn="1"/>
        </p:nvSpPr>
        <p:spPr>
          <a:xfrm>
            <a:off x="838199" y="1830763"/>
            <a:ext cx="894312" cy="13614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726C56-B942-4400-8CE0-069969802448}"/>
              </a:ext>
            </a:extLst>
          </p:cNvPr>
          <p:cNvSpPr/>
          <p:nvPr userDrawn="1"/>
        </p:nvSpPr>
        <p:spPr>
          <a:xfrm>
            <a:off x="838199" y="1830763"/>
            <a:ext cx="894312" cy="1171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AE760DB-698E-4688-BBAF-49FD684C7AFD}"/>
              </a:ext>
            </a:extLst>
          </p:cNvPr>
          <p:cNvSpPr/>
          <p:nvPr userDrawn="1"/>
        </p:nvSpPr>
        <p:spPr>
          <a:xfrm>
            <a:off x="838199" y="1830763"/>
            <a:ext cx="894312" cy="98184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2A9A194-717A-430D-B418-44C0B8F1A4C3}"/>
              </a:ext>
            </a:extLst>
          </p:cNvPr>
          <p:cNvSpPr/>
          <p:nvPr userDrawn="1"/>
        </p:nvSpPr>
        <p:spPr>
          <a:xfrm>
            <a:off x="838200" y="1830763"/>
            <a:ext cx="894312" cy="7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15F52A-A44F-4FB1-A1A1-1A513475EFE8}"/>
              </a:ext>
            </a:extLst>
          </p:cNvPr>
          <p:cNvSpPr/>
          <p:nvPr userDrawn="1"/>
        </p:nvSpPr>
        <p:spPr>
          <a:xfrm>
            <a:off x="1907231" y="1830763"/>
            <a:ext cx="894312" cy="17411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034C492-58E9-4550-B83D-E33D2B2217E6}"/>
              </a:ext>
            </a:extLst>
          </p:cNvPr>
          <p:cNvSpPr/>
          <p:nvPr userDrawn="1"/>
        </p:nvSpPr>
        <p:spPr>
          <a:xfrm>
            <a:off x="1907231" y="1830763"/>
            <a:ext cx="894312" cy="155130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92FB454-2844-432A-897E-609CA7D5AB13}"/>
              </a:ext>
            </a:extLst>
          </p:cNvPr>
          <p:cNvSpPr/>
          <p:nvPr userDrawn="1"/>
        </p:nvSpPr>
        <p:spPr>
          <a:xfrm>
            <a:off x="1907231" y="1830763"/>
            <a:ext cx="894312" cy="13614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FE585D9-1B79-4D2C-BE24-8DD53BF2D43D}"/>
              </a:ext>
            </a:extLst>
          </p:cNvPr>
          <p:cNvSpPr/>
          <p:nvPr userDrawn="1"/>
        </p:nvSpPr>
        <p:spPr>
          <a:xfrm>
            <a:off x="1907231" y="1830763"/>
            <a:ext cx="894312" cy="117166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A650B9-D80A-4F55-849B-9B9229BAB7AB}"/>
              </a:ext>
            </a:extLst>
          </p:cNvPr>
          <p:cNvSpPr/>
          <p:nvPr userDrawn="1"/>
        </p:nvSpPr>
        <p:spPr>
          <a:xfrm>
            <a:off x="1907231" y="1830763"/>
            <a:ext cx="894312" cy="9818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12A3E8F-2036-4425-950A-9DDCE99E48E2}"/>
              </a:ext>
            </a:extLst>
          </p:cNvPr>
          <p:cNvSpPr/>
          <p:nvPr userDrawn="1"/>
        </p:nvSpPr>
        <p:spPr>
          <a:xfrm>
            <a:off x="1907232" y="1830763"/>
            <a:ext cx="894312" cy="7882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8D77422-E1EF-442A-B883-288DFB42AC7A}"/>
              </a:ext>
            </a:extLst>
          </p:cNvPr>
          <p:cNvSpPr/>
          <p:nvPr userDrawn="1"/>
        </p:nvSpPr>
        <p:spPr>
          <a:xfrm>
            <a:off x="2976263" y="1830763"/>
            <a:ext cx="894312" cy="17411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5A5458A-8CAB-46ED-A597-7A9BC874E064}"/>
              </a:ext>
            </a:extLst>
          </p:cNvPr>
          <p:cNvSpPr/>
          <p:nvPr userDrawn="1"/>
        </p:nvSpPr>
        <p:spPr>
          <a:xfrm>
            <a:off x="2976263" y="1830763"/>
            <a:ext cx="894312" cy="15513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29FB0AE-0FE9-4E47-89E1-28A56DFEFD44}"/>
              </a:ext>
            </a:extLst>
          </p:cNvPr>
          <p:cNvSpPr/>
          <p:nvPr userDrawn="1"/>
        </p:nvSpPr>
        <p:spPr>
          <a:xfrm>
            <a:off x="2976263" y="1830763"/>
            <a:ext cx="894312" cy="13614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DCBA888-FF6F-4E0D-AD60-DA0D78CD05D1}"/>
              </a:ext>
            </a:extLst>
          </p:cNvPr>
          <p:cNvSpPr/>
          <p:nvPr userDrawn="1"/>
        </p:nvSpPr>
        <p:spPr>
          <a:xfrm>
            <a:off x="2976263" y="1830763"/>
            <a:ext cx="894312" cy="1171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9271256-F951-4086-8A3B-C91C2291A176}"/>
              </a:ext>
            </a:extLst>
          </p:cNvPr>
          <p:cNvSpPr/>
          <p:nvPr userDrawn="1"/>
        </p:nvSpPr>
        <p:spPr>
          <a:xfrm>
            <a:off x="2976263" y="1830763"/>
            <a:ext cx="894312" cy="981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7D18AA1-C449-4778-A01C-5FEFF6D4B6F0}"/>
              </a:ext>
            </a:extLst>
          </p:cNvPr>
          <p:cNvSpPr/>
          <p:nvPr userDrawn="1"/>
        </p:nvSpPr>
        <p:spPr>
          <a:xfrm>
            <a:off x="2976264" y="1830763"/>
            <a:ext cx="894312" cy="7882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7DEC82-2EA5-41B4-BBE2-03D513A6990F}"/>
              </a:ext>
            </a:extLst>
          </p:cNvPr>
          <p:cNvSpPr/>
          <p:nvPr userDrawn="1"/>
        </p:nvSpPr>
        <p:spPr>
          <a:xfrm>
            <a:off x="4045295" y="1830763"/>
            <a:ext cx="894312" cy="17411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C3C8386-1A37-4F90-9D5F-F552F6BD3D6B}"/>
              </a:ext>
            </a:extLst>
          </p:cNvPr>
          <p:cNvSpPr/>
          <p:nvPr userDrawn="1"/>
        </p:nvSpPr>
        <p:spPr>
          <a:xfrm>
            <a:off x="4045295" y="1830763"/>
            <a:ext cx="894312" cy="15513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0C96B97-602D-4FB6-83FA-5F537C10D957}"/>
              </a:ext>
            </a:extLst>
          </p:cNvPr>
          <p:cNvSpPr/>
          <p:nvPr userDrawn="1"/>
        </p:nvSpPr>
        <p:spPr>
          <a:xfrm>
            <a:off x="4045295" y="1830763"/>
            <a:ext cx="894312" cy="1361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78EB1C9-B967-4BCF-BA1F-F62AD5830A83}"/>
              </a:ext>
            </a:extLst>
          </p:cNvPr>
          <p:cNvSpPr/>
          <p:nvPr userDrawn="1"/>
        </p:nvSpPr>
        <p:spPr>
          <a:xfrm>
            <a:off x="4045295" y="1830763"/>
            <a:ext cx="894312" cy="1171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30AF99D-4A64-462C-8DC1-2AFD50700E78}"/>
              </a:ext>
            </a:extLst>
          </p:cNvPr>
          <p:cNvSpPr/>
          <p:nvPr userDrawn="1"/>
        </p:nvSpPr>
        <p:spPr>
          <a:xfrm>
            <a:off x="4045295" y="1830763"/>
            <a:ext cx="894312" cy="981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51EE8AC-B14F-4016-B318-3215BFA74576}"/>
              </a:ext>
            </a:extLst>
          </p:cNvPr>
          <p:cNvSpPr/>
          <p:nvPr userDrawn="1"/>
        </p:nvSpPr>
        <p:spPr>
          <a:xfrm>
            <a:off x="4045296" y="1830763"/>
            <a:ext cx="894312" cy="788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EFE93-C789-4C06-AE63-48F21F3F0562}"/>
              </a:ext>
            </a:extLst>
          </p:cNvPr>
          <p:cNvSpPr/>
          <p:nvPr userDrawn="1"/>
        </p:nvSpPr>
        <p:spPr>
          <a:xfrm>
            <a:off x="5114327" y="1830763"/>
            <a:ext cx="894312" cy="1741127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159A26F-3E35-43ED-9527-94575D015CF9}"/>
              </a:ext>
            </a:extLst>
          </p:cNvPr>
          <p:cNvSpPr/>
          <p:nvPr userDrawn="1"/>
        </p:nvSpPr>
        <p:spPr>
          <a:xfrm>
            <a:off x="5114327" y="1830763"/>
            <a:ext cx="894312" cy="1551307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97FEBE6-4234-4233-9AAC-C966B38A457C}"/>
              </a:ext>
            </a:extLst>
          </p:cNvPr>
          <p:cNvSpPr/>
          <p:nvPr userDrawn="1"/>
        </p:nvSpPr>
        <p:spPr>
          <a:xfrm>
            <a:off x="5114327" y="1830763"/>
            <a:ext cx="894312" cy="13614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A6CCAEB-B0B2-4918-BF93-14B428F71030}"/>
              </a:ext>
            </a:extLst>
          </p:cNvPr>
          <p:cNvSpPr/>
          <p:nvPr userDrawn="1"/>
        </p:nvSpPr>
        <p:spPr>
          <a:xfrm>
            <a:off x="5114327" y="1830763"/>
            <a:ext cx="894312" cy="1171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6BAB2D9-48E2-4FD7-8266-8DA7249A311F}"/>
              </a:ext>
            </a:extLst>
          </p:cNvPr>
          <p:cNvSpPr/>
          <p:nvPr userDrawn="1"/>
        </p:nvSpPr>
        <p:spPr>
          <a:xfrm>
            <a:off x="5114327" y="1830763"/>
            <a:ext cx="894312" cy="98184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373E1AE-97F0-411F-ADE1-F7FA57FDB549}"/>
              </a:ext>
            </a:extLst>
          </p:cNvPr>
          <p:cNvSpPr/>
          <p:nvPr userDrawn="1"/>
        </p:nvSpPr>
        <p:spPr>
          <a:xfrm>
            <a:off x="5114328" y="1830763"/>
            <a:ext cx="894312" cy="788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980EC62-1AA7-49B9-A98C-B1AE41A8BAF7}"/>
              </a:ext>
            </a:extLst>
          </p:cNvPr>
          <p:cNvSpPr/>
          <p:nvPr userDrawn="1"/>
        </p:nvSpPr>
        <p:spPr>
          <a:xfrm>
            <a:off x="6183359" y="1830763"/>
            <a:ext cx="894312" cy="17411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B940435-8801-4AE0-AF82-51785C14109F}"/>
              </a:ext>
            </a:extLst>
          </p:cNvPr>
          <p:cNvSpPr/>
          <p:nvPr userDrawn="1"/>
        </p:nvSpPr>
        <p:spPr>
          <a:xfrm>
            <a:off x="6183359" y="1830763"/>
            <a:ext cx="894312" cy="15513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09FEA5B-55A5-4A85-90AE-A3E8181AD6B1}"/>
              </a:ext>
            </a:extLst>
          </p:cNvPr>
          <p:cNvSpPr/>
          <p:nvPr userDrawn="1"/>
        </p:nvSpPr>
        <p:spPr>
          <a:xfrm>
            <a:off x="6183359" y="1830763"/>
            <a:ext cx="894312" cy="1361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C24C165-A09C-48A0-8D30-43D9272501D0}"/>
              </a:ext>
            </a:extLst>
          </p:cNvPr>
          <p:cNvSpPr/>
          <p:nvPr userDrawn="1"/>
        </p:nvSpPr>
        <p:spPr>
          <a:xfrm>
            <a:off x="6183359" y="1830763"/>
            <a:ext cx="894312" cy="117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F779B59-BF2E-434C-A692-81F3395A2DDC}"/>
              </a:ext>
            </a:extLst>
          </p:cNvPr>
          <p:cNvSpPr/>
          <p:nvPr userDrawn="1"/>
        </p:nvSpPr>
        <p:spPr>
          <a:xfrm>
            <a:off x="6183359" y="1830763"/>
            <a:ext cx="894312" cy="981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2D25286-DFE7-4DB6-BC2A-849B72A1D58F}"/>
              </a:ext>
            </a:extLst>
          </p:cNvPr>
          <p:cNvSpPr/>
          <p:nvPr userDrawn="1"/>
        </p:nvSpPr>
        <p:spPr>
          <a:xfrm>
            <a:off x="6183360" y="1830763"/>
            <a:ext cx="894312" cy="788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FFFC619-3DCF-484B-936D-D1C6706967D7}"/>
              </a:ext>
            </a:extLst>
          </p:cNvPr>
          <p:cNvSpPr/>
          <p:nvPr userDrawn="1"/>
        </p:nvSpPr>
        <p:spPr>
          <a:xfrm>
            <a:off x="7252391" y="1830763"/>
            <a:ext cx="894312" cy="1741127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36F1647-E3A7-42C7-94DB-E22470CD7962}"/>
              </a:ext>
            </a:extLst>
          </p:cNvPr>
          <p:cNvSpPr/>
          <p:nvPr userDrawn="1"/>
        </p:nvSpPr>
        <p:spPr>
          <a:xfrm>
            <a:off x="7252391" y="1830763"/>
            <a:ext cx="894312" cy="155130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812BACF-D77F-4A42-A212-538847FF9776}"/>
              </a:ext>
            </a:extLst>
          </p:cNvPr>
          <p:cNvSpPr/>
          <p:nvPr userDrawn="1"/>
        </p:nvSpPr>
        <p:spPr>
          <a:xfrm>
            <a:off x="7252391" y="1830763"/>
            <a:ext cx="894312" cy="13614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3855A19-9DBA-4293-A411-6842A7DAA995}"/>
              </a:ext>
            </a:extLst>
          </p:cNvPr>
          <p:cNvSpPr/>
          <p:nvPr userDrawn="1"/>
        </p:nvSpPr>
        <p:spPr>
          <a:xfrm>
            <a:off x="7252391" y="1830763"/>
            <a:ext cx="894312" cy="11716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705E91E-E65F-4094-8904-D56C56FC5F44}"/>
              </a:ext>
            </a:extLst>
          </p:cNvPr>
          <p:cNvSpPr/>
          <p:nvPr userDrawn="1"/>
        </p:nvSpPr>
        <p:spPr>
          <a:xfrm>
            <a:off x="7252391" y="1830763"/>
            <a:ext cx="894312" cy="981846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6DEB2ED-B6FD-4B88-90DA-9530DA2E64C9}"/>
              </a:ext>
            </a:extLst>
          </p:cNvPr>
          <p:cNvSpPr/>
          <p:nvPr userDrawn="1"/>
        </p:nvSpPr>
        <p:spPr>
          <a:xfrm>
            <a:off x="7252392" y="1830763"/>
            <a:ext cx="894312" cy="788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2E667E1-7F5F-4E4F-AF63-4AB31D847AE0}"/>
              </a:ext>
            </a:extLst>
          </p:cNvPr>
          <p:cNvSpPr/>
          <p:nvPr userDrawn="1"/>
        </p:nvSpPr>
        <p:spPr>
          <a:xfrm>
            <a:off x="8321423" y="1830763"/>
            <a:ext cx="894312" cy="174112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9D94CA5-400D-47AE-9512-4557FBE20192}"/>
              </a:ext>
            </a:extLst>
          </p:cNvPr>
          <p:cNvSpPr/>
          <p:nvPr userDrawn="1"/>
        </p:nvSpPr>
        <p:spPr>
          <a:xfrm>
            <a:off x="8321423" y="1830763"/>
            <a:ext cx="894312" cy="15513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E60784B-8569-41D5-BB14-8F5DAFDCE67A}"/>
              </a:ext>
            </a:extLst>
          </p:cNvPr>
          <p:cNvSpPr/>
          <p:nvPr userDrawn="1"/>
        </p:nvSpPr>
        <p:spPr>
          <a:xfrm>
            <a:off x="8321423" y="1830763"/>
            <a:ext cx="894312" cy="1361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E043B0E-D351-4B21-BB22-FF8713E0E199}"/>
              </a:ext>
            </a:extLst>
          </p:cNvPr>
          <p:cNvSpPr/>
          <p:nvPr userDrawn="1"/>
        </p:nvSpPr>
        <p:spPr>
          <a:xfrm>
            <a:off x="8321423" y="1830763"/>
            <a:ext cx="894312" cy="1171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57AC92D-3891-4CC7-9301-A742653C394B}"/>
              </a:ext>
            </a:extLst>
          </p:cNvPr>
          <p:cNvSpPr/>
          <p:nvPr userDrawn="1"/>
        </p:nvSpPr>
        <p:spPr>
          <a:xfrm>
            <a:off x="8321423" y="1830763"/>
            <a:ext cx="894312" cy="98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70D976A-0EA2-4422-A1FB-EE1A159B65DC}"/>
              </a:ext>
            </a:extLst>
          </p:cNvPr>
          <p:cNvSpPr/>
          <p:nvPr userDrawn="1"/>
        </p:nvSpPr>
        <p:spPr>
          <a:xfrm>
            <a:off x="8321424" y="1830763"/>
            <a:ext cx="894312" cy="788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74CEC48-74FA-45A9-9E16-525EB9E974F9}"/>
              </a:ext>
            </a:extLst>
          </p:cNvPr>
          <p:cNvSpPr/>
          <p:nvPr userDrawn="1"/>
        </p:nvSpPr>
        <p:spPr>
          <a:xfrm>
            <a:off x="9390455" y="1830763"/>
            <a:ext cx="894312" cy="17411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CA8D9C7-FFCE-4895-B720-C9F65C686B93}"/>
              </a:ext>
            </a:extLst>
          </p:cNvPr>
          <p:cNvSpPr/>
          <p:nvPr userDrawn="1"/>
        </p:nvSpPr>
        <p:spPr>
          <a:xfrm>
            <a:off x="9390455" y="1830763"/>
            <a:ext cx="894312" cy="15513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DF8FDE11-2636-4F16-BC4C-C0DBD965F47E}"/>
              </a:ext>
            </a:extLst>
          </p:cNvPr>
          <p:cNvSpPr/>
          <p:nvPr userDrawn="1"/>
        </p:nvSpPr>
        <p:spPr>
          <a:xfrm>
            <a:off x="9390455" y="1830763"/>
            <a:ext cx="894312" cy="13614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AE2FCEB-5A44-4458-99EB-B2522F731513}"/>
              </a:ext>
            </a:extLst>
          </p:cNvPr>
          <p:cNvSpPr/>
          <p:nvPr userDrawn="1"/>
        </p:nvSpPr>
        <p:spPr>
          <a:xfrm>
            <a:off x="9390455" y="1830763"/>
            <a:ext cx="894312" cy="1171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A982CEB-3569-4AB2-A279-56909D8DBA2B}"/>
              </a:ext>
            </a:extLst>
          </p:cNvPr>
          <p:cNvSpPr/>
          <p:nvPr userDrawn="1"/>
        </p:nvSpPr>
        <p:spPr>
          <a:xfrm>
            <a:off x="9390455" y="1830763"/>
            <a:ext cx="894312" cy="981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85FDECF-7983-4160-8B97-DA92A01F2A38}"/>
              </a:ext>
            </a:extLst>
          </p:cNvPr>
          <p:cNvSpPr/>
          <p:nvPr userDrawn="1"/>
        </p:nvSpPr>
        <p:spPr>
          <a:xfrm>
            <a:off x="9390456" y="1830763"/>
            <a:ext cx="894312" cy="788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0F0CF47-25FB-4AB4-837F-33B5D368A8C0}"/>
              </a:ext>
            </a:extLst>
          </p:cNvPr>
          <p:cNvSpPr/>
          <p:nvPr userDrawn="1"/>
        </p:nvSpPr>
        <p:spPr>
          <a:xfrm>
            <a:off x="10459488" y="1830763"/>
            <a:ext cx="894312" cy="17411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2C0DD63-4FB0-4217-BC06-7CEB655B79B6}"/>
              </a:ext>
            </a:extLst>
          </p:cNvPr>
          <p:cNvSpPr/>
          <p:nvPr userDrawn="1"/>
        </p:nvSpPr>
        <p:spPr>
          <a:xfrm>
            <a:off x="10459488" y="1830763"/>
            <a:ext cx="894312" cy="1551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841390F-E0B0-48E2-8756-2C0A532BC037}"/>
              </a:ext>
            </a:extLst>
          </p:cNvPr>
          <p:cNvSpPr/>
          <p:nvPr userDrawn="1"/>
        </p:nvSpPr>
        <p:spPr>
          <a:xfrm>
            <a:off x="10459488" y="1830763"/>
            <a:ext cx="894312" cy="136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49982BC-FA05-4F1B-A8BD-AE3793F3BD02}"/>
              </a:ext>
            </a:extLst>
          </p:cNvPr>
          <p:cNvSpPr/>
          <p:nvPr userDrawn="1"/>
        </p:nvSpPr>
        <p:spPr>
          <a:xfrm>
            <a:off x="10459488" y="1830763"/>
            <a:ext cx="894312" cy="1171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445015-4210-46FE-958B-F3271E10284B}"/>
              </a:ext>
            </a:extLst>
          </p:cNvPr>
          <p:cNvSpPr/>
          <p:nvPr userDrawn="1"/>
        </p:nvSpPr>
        <p:spPr>
          <a:xfrm>
            <a:off x="10459488" y="1830763"/>
            <a:ext cx="894312" cy="98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6FD93CB-F173-4C32-9E54-DE5EDB0F83D8}"/>
              </a:ext>
            </a:extLst>
          </p:cNvPr>
          <p:cNvSpPr/>
          <p:nvPr userDrawn="1"/>
        </p:nvSpPr>
        <p:spPr>
          <a:xfrm>
            <a:off x="10459489" y="1830763"/>
            <a:ext cx="894312" cy="7882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2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5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inergo7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6744617" y="2481481"/>
            <a:ext cx="5447383" cy="4376519"/>
            <a:chOff x="0" y="-57150"/>
            <a:chExt cx="2738364" cy="2200047"/>
          </a:xfrm>
        </p:grpSpPr>
        <p:sp>
          <p:nvSpPr>
            <p:cNvPr id="76" name="Google Shape;76;p11"/>
            <p:cNvSpPr/>
            <p:nvPr/>
          </p:nvSpPr>
          <p:spPr>
            <a:xfrm>
              <a:off x="0" y="0"/>
              <a:ext cx="2738364" cy="2142897"/>
            </a:xfrm>
            <a:custGeom>
              <a:avLst/>
              <a:gdLst/>
              <a:ahLst/>
              <a:cxnLst/>
              <a:rect l="l" t="t" r="r" b="b"/>
              <a:pathLst>
                <a:path w="2738364" h="2142897" extrusionOk="0">
                  <a:moveTo>
                    <a:pt x="0" y="0"/>
                  </a:moveTo>
                  <a:lnTo>
                    <a:pt x="2738364" y="0"/>
                  </a:lnTo>
                  <a:lnTo>
                    <a:pt x="2738364" y="2142897"/>
                  </a:lnTo>
                  <a:lnTo>
                    <a:pt x="0" y="2142897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77" name="Google Shape;77;p11"/>
            <p:cNvSpPr txBox="1"/>
            <p:nvPr/>
          </p:nvSpPr>
          <p:spPr>
            <a:xfrm>
              <a:off x="0" y="-57150"/>
              <a:ext cx="2738364" cy="2200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618" y="2595168"/>
            <a:ext cx="6888850" cy="6921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1"/>
          <p:cNvCxnSpPr/>
          <p:nvPr/>
        </p:nvCxnSpPr>
        <p:spPr>
          <a:xfrm>
            <a:off x="0" y="3411220"/>
            <a:ext cx="7029149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1"/>
          <p:cNvCxnSpPr/>
          <p:nvPr/>
        </p:nvCxnSpPr>
        <p:spPr>
          <a:xfrm>
            <a:off x="685800" y="6178550"/>
            <a:ext cx="7029149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1" name="Google Shape;81;p11"/>
          <p:cNvGrpSpPr/>
          <p:nvPr/>
        </p:nvGrpSpPr>
        <p:grpSpPr>
          <a:xfrm>
            <a:off x="743568" y="4872635"/>
            <a:ext cx="3517694" cy="1119341"/>
            <a:chOff x="0" y="0"/>
            <a:chExt cx="2554342" cy="812800"/>
          </a:xfrm>
        </p:grpSpPr>
        <p:sp>
          <p:nvSpPr>
            <p:cNvPr id="82" name="Google Shape;82;p11"/>
            <p:cNvSpPr/>
            <p:nvPr/>
          </p:nvSpPr>
          <p:spPr>
            <a:xfrm>
              <a:off x="0" y="0"/>
              <a:ext cx="2554342" cy="812800"/>
            </a:xfrm>
            <a:custGeom>
              <a:avLst/>
              <a:gdLst/>
              <a:ahLst/>
              <a:cxnLst/>
              <a:rect l="l" t="t" r="r" b="b"/>
              <a:pathLst>
                <a:path w="2554342" h="812800" extrusionOk="0">
                  <a:moveTo>
                    <a:pt x="2554342" y="406400"/>
                  </a:moveTo>
                  <a:lnTo>
                    <a:pt x="2147942" y="0"/>
                  </a:lnTo>
                  <a:lnTo>
                    <a:pt x="214794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2147942" y="609600"/>
                  </a:lnTo>
                  <a:lnTo>
                    <a:pt x="2147942" y="812800"/>
                  </a:lnTo>
                  <a:lnTo>
                    <a:pt x="2554342" y="40640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</p:sp>
        <p:sp>
          <p:nvSpPr>
            <p:cNvPr id="83" name="Google Shape;83;p11"/>
            <p:cNvSpPr txBox="1"/>
            <p:nvPr/>
          </p:nvSpPr>
          <p:spPr>
            <a:xfrm>
              <a:off x="0" y="165100"/>
              <a:ext cx="2452741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1"/>
          <p:cNvSpPr txBox="1"/>
          <p:nvPr/>
        </p:nvSpPr>
        <p:spPr>
          <a:xfrm>
            <a:off x="264979" y="369669"/>
            <a:ext cx="7870789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Развитие предприятия. </a:t>
            </a:r>
          </a:p>
          <a:p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Управление мотивацией персонала.</a:t>
            </a:r>
          </a:p>
          <a:p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Управление кадровым голодом и текучестью персонала.</a:t>
            </a:r>
          </a:p>
          <a:p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Антикризисное управление.</a:t>
            </a:r>
            <a:endParaRPr sz="4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925625" y="5185078"/>
            <a:ext cx="27158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0"/>
              </a:lnSpc>
            </a:pPr>
            <a:r>
              <a:rPr lang="ru-RU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Профессиональный путь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8013" y="10"/>
            <a:ext cx="3953983" cy="47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4643" cy="1325563"/>
          </a:xfrm>
        </p:spPr>
        <p:txBody>
          <a:bodyPr/>
          <a:lstStyle/>
          <a:p>
            <a:r>
              <a:rPr lang="ru-RU" dirty="0"/>
              <a:t>О себе: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1382044"/>
            <a:ext cx="6842760" cy="409391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ym typeface="Montserrat" panose="00000500000000000000" pitchFamily="50" charset="-52"/>
              </a:rPr>
              <a:t>Генеральный директор ООО «СинЭрго», эксперт по повышению производительности с 25-летней отраслевой практикой</a:t>
            </a:r>
          </a:p>
          <a:p>
            <a:r>
              <a:rPr lang="ru-RU" altLang="ru-RU" sz="1800" b="1" dirty="0">
                <a:sym typeface="Montserrat" panose="00000500000000000000" pitchFamily="50" charset="-52"/>
              </a:rPr>
              <a:t>Эксперт Ассоциации «Союза Стройиндустрии Свердловской области» по антикризисному управлению</a:t>
            </a:r>
            <a:r>
              <a:rPr lang="en-US" altLang="ru-RU" sz="1800" b="1" dirty="0">
                <a:sym typeface="Montserrat" panose="00000500000000000000" pitchFamily="50" charset="-52"/>
              </a:rPr>
              <a:t> </a:t>
            </a:r>
            <a:r>
              <a:rPr lang="ru-RU" altLang="ru-RU" sz="1800" b="1" dirty="0">
                <a:sym typeface="Montserrat" panose="00000500000000000000" pitchFamily="50" charset="-52"/>
              </a:rPr>
              <a:t>и повышению производительности труда;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ym typeface="Montserrat" panose="00000500000000000000" pitchFamily="50" charset="-52"/>
              </a:rPr>
              <a:t>Эксперт Комиссии по общественному контролю Общественной палаты Свердловской области;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ym typeface="Montserrat" panose="00000500000000000000" pitchFamily="50" charset="-52"/>
              </a:rPr>
              <a:t>Ментор программы Лидеры производительности, г. Москва</a:t>
            </a:r>
          </a:p>
          <a:p>
            <a:r>
              <a:rPr lang="ru-RU" altLang="ru-RU" sz="1800" b="1" dirty="0">
                <a:sym typeface="Montserrat" panose="00000500000000000000" pitchFamily="50" charset="-52"/>
              </a:rPr>
              <a:t>Почетный эксперт УРГЭУ, программы «Предпринимательские классы»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ym typeface="Montserrat" panose="00000500000000000000" pitchFamily="50" charset="-52"/>
              </a:rPr>
              <a:t>Преподаватель УРФУ им. Б.Н.Ельцина кафедры «Управления персоналом и Психологии» и «Региональной экономики, инновационного предпринимательства и безопасности».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ym typeface="Montserrat" panose="00000500000000000000" pitchFamily="50" charset="-52"/>
              </a:rPr>
              <a:t>Финалист Всероссийской Премии «Деловой престиж 2025», номинация «Промышленность и производство»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ym typeface="Montserrat" panose="00000500000000000000" pitchFamily="50" charset="-52"/>
              </a:rPr>
              <a:t>Номинант всероссийского конкурса «Бизнес Дива России 2025»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800" b="1" dirty="0">
              <a:sym typeface="Montserrat" panose="00000500000000000000" pitchFamily="50" charset="-52"/>
            </a:endParaRPr>
          </a:p>
          <a:p>
            <a:endParaRPr lang="en-US" sz="1800" b="1" noProof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8594" y="6356350"/>
            <a:ext cx="665205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29E25-DC6D-4157-A0F2-01B873B3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748" y="857250"/>
            <a:ext cx="3518921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8"/>
          <p:cNvGrpSpPr/>
          <p:nvPr/>
        </p:nvGrpSpPr>
        <p:grpSpPr>
          <a:xfrm>
            <a:off x="5922957" y="-113687"/>
            <a:ext cx="6269043" cy="7082047"/>
            <a:chOff x="0" y="-57150"/>
            <a:chExt cx="3151407" cy="3560099"/>
          </a:xfrm>
        </p:grpSpPr>
        <p:sp>
          <p:nvSpPr>
            <p:cNvPr id="448" name="Google Shape;448;p28"/>
            <p:cNvSpPr/>
            <p:nvPr/>
          </p:nvSpPr>
          <p:spPr>
            <a:xfrm>
              <a:off x="0" y="0"/>
              <a:ext cx="3151407" cy="3502949"/>
            </a:xfrm>
            <a:custGeom>
              <a:avLst/>
              <a:gdLst/>
              <a:ahLst/>
              <a:cxnLst/>
              <a:rect l="l" t="t" r="r" b="b"/>
              <a:pathLst>
                <a:path w="3151407" h="3502949" extrusionOk="0">
                  <a:moveTo>
                    <a:pt x="0" y="0"/>
                  </a:moveTo>
                  <a:lnTo>
                    <a:pt x="3151407" y="0"/>
                  </a:lnTo>
                  <a:lnTo>
                    <a:pt x="3151407" y="3502949"/>
                  </a:lnTo>
                  <a:lnTo>
                    <a:pt x="0" y="3502949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449" name="Google Shape;449;p28"/>
            <p:cNvSpPr txBox="1"/>
            <p:nvPr/>
          </p:nvSpPr>
          <p:spPr>
            <a:xfrm>
              <a:off x="0" y="-57150"/>
              <a:ext cx="3151407" cy="3560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8"/>
          <p:cNvSpPr txBox="1"/>
          <p:nvPr/>
        </p:nvSpPr>
        <p:spPr>
          <a:xfrm>
            <a:off x="117064" y="230499"/>
            <a:ext cx="72844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СОТРУДНИЧЕСТВО</a:t>
            </a:r>
            <a:endParaRPr sz="32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52" name="Google Shape;452;p28"/>
          <p:cNvCxnSpPr>
            <a:cxnSpLocks/>
          </p:cNvCxnSpPr>
          <p:nvPr/>
        </p:nvCxnSpPr>
        <p:spPr>
          <a:xfrm>
            <a:off x="117064" y="980887"/>
            <a:ext cx="4538965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0;p12">
            <a:extLst>
              <a:ext uri="{FF2B5EF4-FFF2-40B4-BE49-F238E27FC236}">
                <a16:creationId xmlns:a16="http://schemas.microsoft.com/office/drawing/2014/main" id="{F4FD52EC-CD11-4478-B942-1ECF05F8844A}"/>
              </a:ext>
            </a:extLst>
          </p:cNvPr>
          <p:cNvGrpSpPr/>
          <p:nvPr/>
        </p:nvGrpSpPr>
        <p:grpSpPr>
          <a:xfrm>
            <a:off x="5922957" y="226392"/>
            <a:ext cx="6151979" cy="332957"/>
            <a:chOff x="0" y="0"/>
            <a:chExt cx="14609430" cy="665913"/>
          </a:xfrm>
        </p:grpSpPr>
        <p:sp>
          <p:nvSpPr>
            <p:cNvPr id="15" name="Google Shape;142;p12">
              <a:extLst>
                <a:ext uri="{FF2B5EF4-FFF2-40B4-BE49-F238E27FC236}">
                  <a16:creationId xmlns:a16="http://schemas.microsoft.com/office/drawing/2014/main" id="{D1E28C86-6CDD-4F1A-BD56-C94EBC4F0E08}"/>
                </a:ext>
              </a:extLst>
            </p:cNvPr>
            <p:cNvSpPr/>
            <p:nvPr/>
          </p:nvSpPr>
          <p:spPr>
            <a:xfrm rot="5400000">
              <a:off x="7810998" y="116272"/>
              <a:ext cx="428375" cy="374828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</p:sp>
        <p:grpSp>
          <p:nvGrpSpPr>
            <p:cNvPr id="16" name="Google Shape;145;p12">
              <a:extLst>
                <a:ext uri="{FF2B5EF4-FFF2-40B4-BE49-F238E27FC236}">
                  <a16:creationId xmlns:a16="http://schemas.microsoft.com/office/drawing/2014/main" id="{F77AD6B8-24D9-4492-9439-663E725C9749}"/>
                </a:ext>
              </a:extLst>
            </p:cNvPr>
            <p:cNvGrpSpPr/>
            <p:nvPr/>
          </p:nvGrpSpPr>
          <p:grpSpPr>
            <a:xfrm rot="5400000">
              <a:off x="13483669" y="-607888"/>
              <a:ext cx="428987" cy="1822534"/>
              <a:chOff x="-1161" y="-2746883"/>
              <a:chExt cx="813961" cy="3458083"/>
            </a:xfrm>
          </p:grpSpPr>
          <p:sp>
            <p:nvSpPr>
              <p:cNvPr id="19" name="Google Shape;146;p12">
                <a:extLst>
                  <a:ext uri="{FF2B5EF4-FFF2-40B4-BE49-F238E27FC236}">
                    <a16:creationId xmlns:a16="http://schemas.microsoft.com/office/drawing/2014/main" id="{76E039B4-3248-4C64-85E2-D1E3FCDC43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20" name="Google Shape;147;p12">
                <a:extLst>
                  <a:ext uri="{FF2B5EF4-FFF2-40B4-BE49-F238E27FC236}">
                    <a16:creationId xmlns:a16="http://schemas.microsoft.com/office/drawing/2014/main" id="{8E4C2388-3E21-4FAE-9C5A-AD7307E17A6A}"/>
                  </a:ext>
                </a:extLst>
              </p:cNvPr>
              <p:cNvSpPr txBox="1"/>
              <p:nvPr/>
            </p:nvSpPr>
            <p:spPr>
              <a:xfrm>
                <a:off x="-1161" y="-2746883"/>
                <a:ext cx="558799" cy="37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148;p12">
              <a:extLst>
                <a:ext uri="{FF2B5EF4-FFF2-40B4-BE49-F238E27FC236}">
                  <a16:creationId xmlns:a16="http://schemas.microsoft.com/office/drawing/2014/main" id="{80E6DC89-158A-40F1-AB89-04705722AADD}"/>
                </a:ext>
              </a:extLst>
            </p:cNvPr>
            <p:cNvSpPr/>
            <p:nvPr/>
          </p:nvSpPr>
          <p:spPr>
            <a:xfrm>
              <a:off x="0" y="0"/>
              <a:ext cx="607369" cy="607369"/>
            </a:xfrm>
            <a:custGeom>
              <a:avLst/>
              <a:gdLst/>
              <a:ahLst/>
              <a:cxnLst/>
              <a:rect l="l" t="t" r="r" b="b"/>
              <a:pathLst>
                <a:path w="607369" h="607369" extrusionOk="0">
                  <a:moveTo>
                    <a:pt x="0" y="0"/>
                  </a:moveTo>
                  <a:lnTo>
                    <a:pt x="607369" y="0"/>
                  </a:lnTo>
                  <a:lnTo>
                    <a:pt x="607369" y="607369"/>
                  </a:lnTo>
                  <a:lnTo>
                    <a:pt x="0" y="6073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49;p12">
              <a:extLst>
                <a:ext uri="{FF2B5EF4-FFF2-40B4-BE49-F238E27FC236}">
                  <a16:creationId xmlns:a16="http://schemas.microsoft.com/office/drawing/2014/main" id="{FCBEDE4D-CC11-42FD-A187-5C2904C27F9E}"/>
                </a:ext>
              </a:extLst>
            </p:cNvPr>
            <p:cNvSpPr txBox="1"/>
            <p:nvPr/>
          </p:nvSpPr>
          <p:spPr>
            <a:xfrm>
              <a:off x="719816" y="118072"/>
              <a:ext cx="5530073" cy="547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89006"/>
                </a:lnSpc>
              </a:pPr>
              <a:endParaRPr sz="2000" b="1" dirty="0">
                <a:solidFill>
                  <a:srgbClr val="3A3E39"/>
                </a:solidFill>
                <a:latin typeface="Playfair Display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95839F-BC66-4B82-BEDD-6A8D70B0DCBA}"/>
              </a:ext>
            </a:extLst>
          </p:cNvPr>
          <p:cNvSpPr/>
          <p:nvPr/>
        </p:nvSpPr>
        <p:spPr>
          <a:xfrm>
            <a:off x="117064" y="1309132"/>
            <a:ext cx="5805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Проекты по развитию предприятия\антикризисному управлению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Повышение производительности труда и операционной эффективности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Диагностика и оценка компетенций персонала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Дорожные карты по управлению HR-брендом компании для сокращения кадрового голода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Трансформация\оптимизация бизнес-процессов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Подбор персонала под задачу бизнеса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Корпоративные тренинги и обучение</a:t>
            </a:r>
          </a:p>
          <a:p>
            <a:endParaRPr lang="ru-RU" sz="1400" dirty="0"/>
          </a:p>
          <a:p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8791D0-964A-4DBC-94C7-31400EE4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69" y="1446900"/>
            <a:ext cx="5933419" cy="3960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8"/>
          <p:cNvGrpSpPr/>
          <p:nvPr/>
        </p:nvGrpSpPr>
        <p:grpSpPr>
          <a:xfrm>
            <a:off x="5922957" y="-113687"/>
            <a:ext cx="6269043" cy="7082047"/>
            <a:chOff x="0" y="-57150"/>
            <a:chExt cx="3151407" cy="3560099"/>
          </a:xfrm>
        </p:grpSpPr>
        <p:sp>
          <p:nvSpPr>
            <p:cNvPr id="448" name="Google Shape;448;p28"/>
            <p:cNvSpPr/>
            <p:nvPr/>
          </p:nvSpPr>
          <p:spPr>
            <a:xfrm>
              <a:off x="0" y="0"/>
              <a:ext cx="3151407" cy="3502949"/>
            </a:xfrm>
            <a:custGeom>
              <a:avLst/>
              <a:gdLst/>
              <a:ahLst/>
              <a:cxnLst/>
              <a:rect l="l" t="t" r="r" b="b"/>
              <a:pathLst>
                <a:path w="3151407" h="3502949" extrusionOk="0">
                  <a:moveTo>
                    <a:pt x="0" y="0"/>
                  </a:moveTo>
                  <a:lnTo>
                    <a:pt x="3151407" y="0"/>
                  </a:lnTo>
                  <a:lnTo>
                    <a:pt x="3151407" y="3502949"/>
                  </a:lnTo>
                  <a:lnTo>
                    <a:pt x="0" y="3502949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449" name="Google Shape;449;p28"/>
            <p:cNvSpPr txBox="1"/>
            <p:nvPr/>
          </p:nvSpPr>
          <p:spPr>
            <a:xfrm>
              <a:off x="0" y="-57150"/>
              <a:ext cx="3151407" cy="3560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8"/>
          <p:cNvSpPr txBox="1"/>
          <p:nvPr/>
        </p:nvSpPr>
        <p:spPr>
          <a:xfrm>
            <a:off x="117064" y="230499"/>
            <a:ext cx="72844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ЗАДАЧИ, КОТОРЫЕ РЕШАЕМ</a:t>
            </a:r>
            <a:endParaRPr sz="32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52" name="Google Shape;452;p28"/>
          <p:cNvCxnSpPr>
            <a:cxnSpLocks/>
          </p:cNvCxnSpPr>
          <p:nvPr/>
        </p:nvCxnSpPr>
        <p:spPr>
          <a:xfrm>
            <a:off x="117064" y="980887"/>
            <a:ext cx="4538965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0;p12">
            <a:extLst>
              <a:ext uri="{FF2B5EF4-FFF2-40B4-BE49-F238E27FC236}">
                <a16:creationId xmlns:a16="http://schemas.microsoft.com/office/drawing/2014/main" id="{F4FD52EC-CD11-4478-B942-1ECF05F8844A}"/>
              </a:ext>
            </a:extLst>
          </p:cNvPr>
          <p:cNvGrpSpPr/>
          <p:nvPr/>
        </p:nvGrpSpPr>
        <p:grpSpPr>
          <a:xfrm>
            <a:off x="5922957" y="226392"/>
            <a:ext cx="6151979" cy="332957"/>
            <a:chOff x="0" y="0"/>
            <a:chExt cx="14609430" cy="665913"/>
          </a:xfrm>
        </p:grpSpPr>
        <p:sp>
          <p:nvSpPr>
            <p:cNvPr id="15" name="Google Shape;142;p12">
              <a:extLst>
                <a:ext uri="{FF2B5EF4-FFF2-40B4-BE49-F238E27FC236}">
                  <a16:creationId xmlns:a16="http://schemas.microsoft.com/office/drawing/2014/main" id="{D1E28C86-6CDD-4F1A-BD56-C94EBC4F0E08}"/>
                </a:ext>
              </a:extLst>
            </p:cNvPr>
            <p:cNvSpPr/>
            <p:nvPr/>
          </p:nvSpPr>
          <p:spPr>
            <a:xfrm rot="5400000">
              <a:off x="7810998" y="116272"/>
              <a:ext cx="428375" cy="374828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</p:sp>
        <p:grpSp>
          <p:nvGrpSpPr>
            <p:cNvPr id="16" name="Google Shape;145;p12">
              <a:extLst>
                <a:ext uri="{FF2B5EF4-FFF2-40B4-BE49-F238E27FC236}">
                  <a16:creationId xmlns:a16="http://schemas.microsoft.com/office/drawing/2014/main" id="{F77AD6B8-24D9-4492-9439-663E725C9749}"/>
                </a:ext>
              </a:extLst>
            </p:cNvPr>
            <p:cNvGrpSpPr/>
            <p:nvPr/>
          </p:nvGrpSpPr>
          <p:grpSpPr>
            <a:xfrm rot="5400000">
              <a:off x="13483669" y="-607888"/>
              <a:ext cx="428987" cy="1822534"/>
              <a:chOff x="-1161" y="-2746883"/>
              <a:chExt cx="813961" cy="3458083"/>
            </a:xfrm>
          </p:grpSpPr>
          <p:sp>
            <p:nvSpPr>
              <p:cNvPr id="19" name="Google Shape;146;p12">
                <a:extLst>
                  <a:ext uri="{FF2B5EF4-FFF2-40B4-BE49-F238E27FC236}">
                    <a16:creationId xmlns:a16="http://schemas.microsoft.com/office/drawing/2014/main" id="{76E039B4-3248-4C64-85E2-D1E3FCDC43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20" name="Google Shape;147;p12">
                <a:extLst>
                  <a:ext uri="{FF2B5EF4-FFF2-40B4-BE49-F238E27FC236}">
                    <a16:creationId xmlns:a16="http://schemas.microsoft.com/office/drawing/2014/main" id="{8E4C2388-3E21-4FAE-9C5A-AD7307E17A6A}"/>
                  </a:ext>
                </a:extLst>
              </p:cNvPr>
              <p:cNvSpPr txBox="1"/>
              <p:nvPr/>
            </p:nvSpPr>
            <p:spPr>
              <a:xfrm>
                <a:off x="-1161" y="-2746883"/>
                <a:ext cx="558799" cy="37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148;p12">
              <a:extLst>
                <a:ext uri="{FF2B5EF4-FFF2-40B4-BE49-F238E27FC236}">
                  <a16:creationId xmlns:a16="http://schemas.microsoft.com/office/drawing/2014/main" id="{80E6DC89-158A-40F1-AB89-04705722AADD}"/>
                </a:ext>
              </a:extLst>
            </p:cNvPr>
            <p:cNvSpPr/>
            <p:nvPr/>
          </p:nvSpPr>
          <p:spPr>
            <a:xfrm>
              <a:off x="0" y="0"/>
              <a:ext cx="607369" cy="607369"/>
            </a:xfrm>
            <a:custGeom>
              <a:avLst/>
              <a:gdLst/>
              <a:ahLst/>
              <a:cxnLst/>
              <a:rect l="l" t="t" r="r" b="b"/>
              <a:pathLst>
                <a:path w="607369" h="607369" extrusionOk="0">
                  <a:moveTo>
                    <a:pt x="0" y="0"/>
                  </a:moveTo>
                  <a:lnTo>
                    <a:pt x="607369" y="0"/>
                  </a:lnTo>
                  <a:lnTo>
                    <a:pt x="607369" y="607369"/>
                  </a:lnTo>
                  <a:lnTo>
                    <a:pt x="0" y="6073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49;p12">
              <a:extLst>
                <a:ext uri="{FF2B5EF4-FFF2-40B4-BE49-F238E27FC236}">
                  <a16:creationId xmlns:a16="http://schemas.microsoft.com/office/drawing/2014/main" id="{FCBEDE4D-CC11-42FD-A187-5C2904C27F9E}"/>
                </a:ext>
              </a:extLst>
            </p:cNvPr>
            <p:cNvSpPr txBox="1"/>
            <p:nvPr/>
          </p:nvSpPr>
          <p:spPr>
            <a:xfrm>
              <a:off x="719816" y="118072"/>
              <a:ext cx="5530073" cy="547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89006"/>
                </a:lnSpc>
              </a:pPr>
              <a:endParaRPr sz="2000" b="1" dirty="0">
                <a:solidFill>
                  <a:srgbClr val="3A3E39"/>
                </a:solidFill>
                <a:latin typeface="Playfair Display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95839F-BC66-4B82-BEDD-6A8D70B0DCBA}"/>
              </a:ext>
            </a:extLst>
          </p:cNvPr>
          <p:cNvSpPr/>
          <p:nvPr/>
        </p:nvSpPr>
        <p:spPr>
          <a:xfrm>
            <a:off x="117065" y="1051928"/>
            <a:ext cx="58058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Проекты по развитию предприятия\антикризисному управлению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Проводим диагностику бизнеса, выявляем «зоны роста» и «зоны провала».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Разрабатываем и внедряем стратегию «улучшений» по персоналу и процессам.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Формируем команды персонала компании с нуля, под задачи бизнеса.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Повышаем эффективность бизнес - процессов.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Разрабатываем программы мотивации (показатели результативности труда), удержания, лояльности, вовлеченности персонала.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Разрабатываем стратегию внутреннего и внешнего HR-бренда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A3E39"/>
                </a:solidFill>
                <a:latin typeface="Playfair Display"/>
              </a:rPr>
              <a:t>Обучаем </a:t>
            </a:r>
            <a:r>
              <a:rPr lang="ru-RU" sz="2000" dirty="0" err="1">
                <a:solidFill>
                  <a:srgbClr val="3A3E39"/>
                </a:solidFill>
                <a:latin typeface="Playfair Display"/>
              </a:rPr>
              <a:t>massнайму</a:t>
            </a:r>
            <a:r>
              <a:rPr lang="ru-RU" sz="2000" dirty="0">
                <a:solidFill>
                  <a:srgbClr val="3A3E39"/>
                </a:solidFill>
                <a:latin typeface="Playfair Display"/>
              </a:rPr>
              <a:t> рабочих и ИТР для предприятий.</a:t>
            </a:r>
          </a:p>
          <a:p>
            <a:br>
              <a:rPr lang="ru-RU" sz="2000" dirty="0"/>
            </a:br>
            <a:endParaRPr lang="ru-RU" sz="2000" dirty="0"/>
          </a:p>
          <a:p>
            <a:endParaRPr lang="ru-RU" sz="20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46B05-439E-425A-B409-492323CDA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89" y="1051928"/>
            <a:ext cx="5148124" cy="50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8"/>
          <p:cNvGrpSpPr/>
          <p:nvPr/>
        </p:nvGrpSpPr>
        <p:grpSpPr>
          <a:xfrm>
            <a:off x="5922957" y="-113687"/>
            <a:ext cx="6269043" cy="7082047"/>
            <a:chOff x="0" y="-57150"/>
            <a:chExt cx="3151407" cy="3560099"/>
          </a:xfrm>
        </p:grpSpPr>
        <p:sp>
          <p:nvSpPr>
            <p:cNvPr id="448" name="Google Shape;448;p28"/>
            <p:cNvSpPr/>
            <p:nvPr/>
          </p:nvSpPr>
          <p:spPr>
            <a:xfrm>
              <a:off x="0" y="0"/>
              <a:ext cx="3151407" cy="3502949"/>
            </a:xfrm>
            <a:custGeom>
              <a:avLst/>
              <a:gdLst/>
              <a:ahLst/>
              <a:cxnLst/>
              <a:rect l="l" t="t" r="r" b="b"/>
              <a:pathLst>
                <a:path w="3151407" h="3502949" extrusionOk="0">
                  <a:moveTo>
                    <a:pt x="0" y="0"/>
                  </a:moveTo>
                  <a:lnTo>
                    <a:pt x="3151407" y="0"/>
                  </a:lnTo>
                  <a:lnTo>
                    <a:pt x="3151407" y="3502949"/>
                  </a:lnTo>
                  <a:lnTo>
                    <a:pt x="0" y="3502949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449" name="Google Shape;449;p28"/>
            <p:cNvSpPr txBox="1"/>
            <p:nvPr/>
          </p:nvSpPr>
          <p:spPr>
            <a:xfrm>
              <a:off x="0" y="-57150"/>
              <a:ext cx="3151407" cy="3560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8"/>
          <p:cNvSpPr txBox="1"/>
          <p:nvPr/>
        </p:nvSpPr>
        <p:spPr>
          <a:xfrm>
            <a:off x="117064" y="230499"/>
            <a:ext cx="7284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ПРОБЛЕМЫ, С КОТОРЫМИ РАБОТАЕМ</a:t>
            </a:r>
            <a:endParaRPr sz="28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52" name="Google Shape;452;p28"/>
          <p:cNvCxnSpPr>
            <a:cxnSpLocks/>
          </p:cNvCxnSpPr>
          <p:nvPr/>
        </p:nvCxnSpPr>
        <p:spPr>
          <a:xfrm>
            <a:off x="117064" y="923737"/>
            <a:ext cx="5529356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0;p12">
            <a:extLst>
              <a:ext uri="{FF2B5EF4-FFF2-40B4-BE49-F238E27FC236}">
                <a16:creationId xmlns:a16="http://schemas.microsoft.com/office/drawing/2014/main" id="{F4FD52EC-CD11-4478-B942-1ECF05F8844A}"/>
              </a:ext>
            </a:extLst>
          </p:cNvPr>
          <p:cNvGrpSpPr/>
          <p:nvPr/>
        </p:nvGrpSpPr>
        <p:grpSpPr>
          <a:xfrm>
            <a:off x="5922957" y="226392"/>
            <a:ext cx="6151979" cy="332957"/>
            <a:chOff x="0" y="0"/>
            <a:chExt cx="14609430" cy="665913"/>
          </a:xfrm>
        </p:grpSpPr>
        <p:sp>
          <p:nvSpPr>
            <p:cNvPr id="15" name="Google Shape;142;p12">
              <a:extLst>
                <a:ext uri="{FF2B5EF4-FFF2-40B4-BE49-F238E27FC236}">
                  <a16:creationId xmlns:a16="http://schemas.microsoft.com/office/drawing/2014/main" id="{D1E28C86-6CDD-4F1A-BD56-C94EBC4F0E08}"/>
                </a:ext>
              </a:extLst>
            </p:cNvPr>
            <p:cNvSpPr/>
            <p:nvPr/>
          </p:nvSpPr>
          <p:spPr>
            <a:xfrm rot="5400000">
              <a:off x="7810998" y="116272"/>
              <a:ext cx="428375" cy="374828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</p:sp>
        <p:grpSp>
          <p:nvGrpSpPr>
            <p:cNvPr id="16" name="Google Shape;145;p12">
              <a:extLst>
                <a:ext uri="{FF2B5EF4-FFF2-40B4-BE49-F238E27FC236}">
                  <a16:creationId xmlns:a16="http://schemas.microsoft.com/office/drawing/2014/main" id="{F77AD6B8-24D9-4492-9439-663E725C9749}"/>
                </a:ext>
              </a:extLst>
            </p:cNvPr>
            <p:cNvGrpSpPr/>
            <p:nvPr/>
          </p:nvGrpSpPr>
          <p:grpSpPr>
            <a:xfrm rot="5400000">
              <a:off x="13483669" y="-607888"/>
              <a:ext cx="428987" cy="1822534"/>
              <a:chOff x="-1161" y="-2746883"/>
              <a:chExt cx="813961" cy="3458083"/>
            </a:xfrm>
          </p:grpSpPr>
          <p:sp>
            <p:nvSpPr>
              <p:cNvPr id="19" name="Google Shape;146;p12">
                <a:extLst>
                  <a:ext uri="{FF2B5EF4-FFF2-40B4-BE49-F238E27FC236}">
                    <a16:creationId xmlns:a16="http://schemas.microsoft.com/office/drawing/2014/main" id="{76E039B4-3248-4C64-85E2-D1E3FCDC43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</p:sp>
          <p:sp>
            <p:nvSpPr>
              <p:cNvPr id="20" name="Google Shape;147;p12">
                <a:extLst>
                  <a:ext uri="{FF2B5EF4-FFF2-40B4-BE49-F238E27FC236}">
                    <a16:creationId xmlns:a16="http://schemas.microsoft.com/office/drawing/2014/main" id="{8E4C2388-3E21-4FAE-9C5A-AD7307E17A6A}"/>
                  </a:ext>
                </a:extLst>
              </p:cNvPr>
              <p:cNvSpPr txBox="1"/>
              <p:nvPr/>
            </p:nvSpPr>
            <p:spPr>
              <a:xfrm>
                <a:off x="-1161" y="-2746883"/>
                <a:ext cx="558799" cy="37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148;p12">
              <a:extLst>
                <a:ext uri="{FF2B5EF4-FFF2-40B4-BE49-F238E27FC236}">
                  <a16:creationId xmlns:a16="http://schemas.microsoft.com/office/drawing/2014/main" id="{80E6DC89-158A-40F1-AB89-04705722AADD}"/>
                </a:ext>
              </a:extLst>
            </p:cNvPr>
            <p:cNvSpPr/>
            <p:nvPr/>
          </p:nvSpPr>
          <p:spPr>
            <a:xfrm>
              <a:off x="0" y="0"/>
              <a:ext cx="607369" cy="607369"/>
            </a:xfrm>
            <a:custGeom>
              <a:avLst/>
              <a:gdLst/>
              <a:ahLst/>
              <a:cxnLst/>
              <a:rect l="l" t="t" r="r" b="b"/>
              <a:pathLst>
                <a:path w="607369" h="607369" extrusionOk="0">
                  <a:moveTo>
                    <a:pt x="0" y="0"/>
                  </a:moveTo>
                  <a:lnTo>
                    <a:pt x="607369" y="0"/>
                  </a:lnTo>
                  <a:lnTo>
                    <a:pt x="607369" y="607369"/>
                  </a:lnTo>
                  <a:lnTo>
                    <a:pt x="0" y="6073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49;p12">
              <a:extLst>
                <a:ext uri="{FF2B5EF4-FFF2-40B4-BE49-F238E27FC236}">
                  <a16:creationId xmlns:a16="http://schemas.microsoft.com/office/drawing/2014/main" id="{FCBEDE4D-CC11-42FD-A187-5C2904C27F9E}"/>
                </a:ext>
              </a:extLst>
            </p:cNvPr>
            <p:cNvSpPr txBox="1"/>
            <p:nvPr/>
          </p:nvSpPr>
          <p:spPr>
            <a:xfrm>
              <a:off x="719816" y="118072"/>
              <a:ext cx="5530073" cy="547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89006"/>
                </a:lnSpc>
              </a:pPr>
              <a:endParaRPr sz="2000" b="1" dirty="0">
                <a:solidFill>
                  <a:srgbClr val="3A3E39"/>
                </a:solidFill>
                <a:latin typeface="Playfair Display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95839F-BC66-4B82-BEDD-6A8D70B0DCBA}"/>
              </a:ext>
            </a:extLst>
          </p:cNvPr>
          <p:cNvSpPr/>
          <p:nvPr/>
        </p:nvSpPr>
        <p:spPr>
          <a:xfrm>
            <a:off x="117065" y="2091123"/>
            <a:ext cx="58058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Стагнация бизнеса, отсутствие роста и развития.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Несовершенство бизнес процессов.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Персонал компании не отвечает требованиям бизнеса.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Высокая текучесть персонала.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3A3E39"/>
                </a:solidFill>
                <a:latin typeface="Playfair Display"/>
              </a:rPr>
              <a:t>Кадровый голод.</a:t>
            </a:r>
          </a:p>
          <a:p>
            <a:endParaRPr lang="ru-RU" sz="1400" dirty="0"/>
          </a:p>
          <a:p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215684-B81D-46E1-AB06-B0E76AF1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070" y="1703016"/>
            <a:ext cx="5328688" cy="35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/>
          <p:nvPr/>
        </p:nvSpPr>
        <p:spPr>
          <a:xfrm>
            <a:off x="0" y="3095831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BBDA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356" name="Google Shape;356;p24"/>
          <p:cNvSpPr/>
          <p:nvPr/>
        </p:nvSpPr>
        <p:spPr>
          <a:xfrm>
            <a:off x="3150923" y="3114647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BBDA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357" name="Google Shape;357;p24"/>
          <p:cNvSpPr/>
          <p:nvPr/>
        </p:nvSpPr>
        <p:spPr>
          <a:xfrm>
            <a:off x="6274133" y="3095831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BBDA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cxnSp>
        <p:nvCxnSpPr>
          <p:cNvPr id="358" name="Google Shape;358;p24"/>
          <p:cNvCxnSpPr/>
          <p:nvPr/>
        </p:nvCxnSpPr>
        <p:spPr>
          <a:xfrm rot="10800000" flipH="1">
            <a:off x="371360" y="3184726"/>
            <a:ext cx="2624043" cy="11493"/>
          </a:xfrm>
          <a:prstGeom prst="straightConnector1">
            <a:avLst/>
          </a:prstGeom>
          <a:noFill/>
          <a:ln w="47625" cap="flat" cmpd="sng">
            <a:solidFill>
              <a:srgbClr val="BBDA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24"/>
          <p:cNvCxnSpPr/>
          <p:nvPr/>
        </p:nvCxnSpPr>
        <p:spPr>
          <a:xfrm>
            <a:off x="3519125" y="3194735"/>
            <a:ext cx="2622550" cy="3908"/>
          </a:xfrm>
          <a:prstGeom prst="straightConnector1">
            <a:avLst/>
          </a:prstGeom>
          <a:noFill/>
          <a:ln w="47625" cap="flat" cmpd="sng">
            <a:solidFill>
              <a:srgbClr val="BBDA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24"/>
          <p:cNvSpPr/>
          <p:nvPr/>
        </p:nvSpPr>
        <p:spPr>
          <a:xfrm>
            <a:off x="9385406" y="3107849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BBDA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cxnSp>
        <p:nvCxnSpPr>
          <p:cNvPr id="361" name="Google Shape;361;p24"/>
          <p:cNvCxnSpPr/>
          <p:nvPr/>
        </p:nvCxnSpPr>
        <p:spPr>
          <a:xfrm rot="10800000" flipH="1">
            <a:off x="6678551" y="3184974"/>
            <a:ext cx="2623296" cy="7821"/>
          </a:xfrm>
          <a:prstGeom prst="straightConnector1">
            <a:avLst/>
          </a:prstGeom>
          <a:noFill/>
          <a:ln w="47625" cap="flat" cmpd="sng">
            <a:solidFill>
              <a:srgbClr val="BBDAE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24"/>
          <p:cNvCxnSpPr>
            <a:cxnSpLocks/>
          </p:cNvCxnSpPr>
          <p:nvPr/>
        </p:nvCxnSpPr>
        <p:spPr>
          <a:xfrm flipV="1">
            <a:off x="9727605" y="3180585"/>
            <a:ext cx="2440761" cy="12210"/>
          </a:xfrm>
          <a:prstGeom prst="straightConnector1">
            <a:avLst/>
          </a:prstGeom>
          <a:noFill/>
          <a:ln w="47625" cap="flat" cmpd="sng">
            <a:solidFill>
              <a:srgbClr val="BBDAE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3" name="Google Shape;363;p24"/>
          <p:cNvGrpSpPr/>
          <p:nvPr/>
        </p:nvGrpSpPr>
        <p:grpSpPr>
          <a:xfrm>
            <a:off x="0" y="1245666"/>
            <a:ext cx="12192000" cy="1695289"/>
            <a:chOff x="0" y="-57150"/>
            <a:chExt cx="6735894" cy="936621"/>
          </a:xfrm>
        </p:grpSpPr>
        <p:sp>
          <p:nvSpPr>
            <p:cNvPr id="364" name="Google Shape;364;p24"/>
            <p:cNvSpPr/>
            <p:nvPr/>
          </p:nvSpPr>
          <p:spPr>
            <a:xfrm>
              <a:off x="0" y="0"/>
              <a:ext cx="6735894" cy="879471"/>
            </a:xfrm>
            <a:custGeom>
              <a:avLst/>
              <a:gdLst/>
              <a:ahLst/>
              <a:cxnLst/>
              <a:rect l="l" t="t" r="r" b="b"/>
              <a:pathLst>
                <a:path w="6735894" h="879471" extrusionOk="0">
                  <a:moveTo>
                    <a:pt x="0" y="0"/>
                  </a:moveTo>
                  <a:lnTo>
                    <a:pt x="6735894" y="0"/>
                  </a:lnTo>
                  <a:lnTo>
                    <a:pt x="6735894" y="879471"/>
                  </a:lnTo>
                  <a:lnTo>
                    <a:pt x="0" y="879471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365" name="Google Shape;365;p24"/>
            <p:cNvSpPr txBox="1"/>
            <p:nvPr/>
          </p:nvSpPr>
          <p:spPr>
            <a:xfrm>
              <a:off x="0" y="-57150"/>
              <a:ext cx="6735894" cy="936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4"/>
          <p:cNvGrpSpPr/>
          <p:nvPr/>
        </p:nvGrpSpPr>
        <p:grpSpPr>
          <a:xfrm>
            <a:off x="4022403" y="1452358"/>
            <a:ext cx="1290405" cy="1313467"/>
            <a:chOff x="0" y="-57150"/>
            <a:chExt cx="712929" cy="725670"/>
          </a:xfrm>
        </p:grpSpPr>
        <p:sp>
          <p:nvSpPr>
            <p:cNvPr id="367" name="Google Shape;367;p24"/>
            <p:cNvSpPr/>
            <p:nvPr/>
          </p:nvSpPr>
          <p:spPr>
            <a:xfrm>
              <a:off x="0" y="0"/>
              <a:ext cx="712929" cy="668520"/>
            </a:xfrm>
            <a:custGeom>
              <a:avLst/>
              <a:gdLst/>
              <a:ahLst/>
              <a:cxnLst/>
              <a:rect l="l" t="t" r="r" b="b"/>
              <a:pathLst>
                <a:path w="712929" h="668520" extrusionOk="0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368" name="Google Shape;368;p24"/>
            <p:cNvSpPr txBox="1"/>
            <p:nvPr/>
          </p:nvSpPr>
          <p:spPr>
            <a:xfrm>
              <a:off x="0" y="-57150"/>
              <a:ext cx="712929" cy="725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4"/>
          <p:cNvGrpSpPr/>
          <p:nvPr/>
        </p:nvGrpSpPr>
        <p:grpSpPr>
          <a:xfrm>
            <a:off x="7186043" y="1471559"/>
            <a:ext cx="1290405" cy="1313467"/>
            <a:chOff x="0" y="-57150"/>
            <a:chExt cx="712929" cy="725670"/>
          </a:xfrm>
        </p:grpSpPr>
        <p:sp>
          <p:nvSpPr>
            <p:cNvPr id="370" name="Google Shape;370;p24"/>
            <p:cNvSpPr/>
            <p:nvPr/>
          </p:nvSpPr>
          <p:spPr>
            <a:xfrm>
              <a:off x="0" y="0"/>
              <a:ext cx="712929" cy="668520"/>
            </a:xfrm>
            <a:custGeom>
              <a:avLst/>
              <a:gdLst/>
              <a:ahLst/>
              <a:cxnLst/>
              <a:rect l="l" t="t" r="r" b="b"/>
              <a:pathLst>
                <a:path w="712929" h="668520" extrusionOk="0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371" name="Google Shape;371;p24"/>
            <p:cNvSpPr txBox="1"/>
            <p:nvPr/>
          </p:nvSpPr>
          <p:spPr>
            <a:xfrm>
              <a:off x="0" y="-57150"/>
              <a:ext cx="712929" cy="725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4"/>
          <p:cNvGrpSpPr/>
          <p:nvPr/>
        </p:nvGrpSpPr>
        <p:grpSpPr>
          <a:xfrm>
            <a:off x="9948439" y="1526541"/>
            <a:ext cx="1459306" cy="1258485"/>
            <a:chOff x="0" y="-57150"/>
            <a:chExt cx="712929" cy="725670"/>
          </a:xfrm>
        </p:grpSpPr>
        <p:sp>
          <p:nvSpPr>
            <p:cNvPr id="373" name="Google Shape;373;p24"/>
            <p:cNvSpPr/>
            <p:nvPr/>
          </p:nvSpPr>
          <p:spPr>
            <a:xfrm>
              <a:off x="0" y="0"/>
              <a:ext cx="712929" cy="668520"/>
            </a:xfrm>
            <a:custGeom>
              <a:avLst/>
              <a:gdLst/>
              <a:ahLst/>
              <a:cxnLst/>
              <a:rect l="l" t="t" r="r" b="b"/>
              <a:pathLst>
                <a:path w="712929" h="668520" extrusionOk="0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374" name="Google Shape;374;p24"/>
            <p:cNvSpPr txBox="1"/>
            <p:nvPr/>
          </p:nvSpPr>
          <p:spPr>
            <a:xfrm>
              <a:off x="0" y="-57150"/>
              <a:ext cx="712929" cy="725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4"/>
          <p:cNvGrpSpPr/>
          <p:nvPr/>
        </p:nvGrpSpPr>
        <p:grpSpPr>
          <a:xfrm>
            <a:off x="558752" y="1452358"/>
            <a:ext cx="1290405" cy="1313467"/>
            <a:chOff x="0" y="-57150"/>
            <a:chExt cx="712929" cy="725670"/>
          </a:xfrm>
        </p:grpSpPr>
        <p:sp>
          <p:nvSpPr>
            <p:cNvPr id="376" name="Google Shape;376;p24"/>
            <p:cNvSpPr/>
            <p:nvPr/>
          </p:nvSpPr>
          <p:spPr>
            <a:xfrm>
              <a:off x="0" y="0"/>
              <a:ext cx="712929" cy="668520"/>
            </a:xfrm>
            <a:custGeom>
              <a:avLst/>
              <a:gdLst/>
              <a:ahLst/>
              <a:cxnLst/>
              <a:rect l="l" t="t" r="r" b="b"/>
              <a:pathLst>
                <a:path w="712929" h="668520" extrusionOk="0">
                  <a:moveTo>
                    <a:pt x="0" y="0"/>
                  </a:moveTo>
                  <a:lnTo>
                    <a:pt x="712929" y="0"/>
                  </a:lnTo>
                  <a:lnTo>
                    <a:pt x="712929" y="668520"/>
                  </a:lnTo>
                  <a:lnTo>
                    <a:pt x="0" y="66852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377" name="Google Shape;377;p24"/>
            <p:cNvSpPr txBox="1"/>
            <p:nvPr/>
          </p:nvSpPr>
          <p:spPr>
            <a:xfrm>
              <a:off x="0" y="-57150"/>
              <a:ext cx="712929" cy="725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8" name="Google Shape;378;p24"/>
          <p:cNvCxnSpPr>
            <a:cxnSpLocks/>
          </p:cNvCxnSpPr>
          <p:nvPr/>
        </p:nvCxnSpPr>
        <p:spPr>
          <a:xfrm>
            <a:off x="1697774" y="767224"/>
            <a:ext cx="8250665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9" name="Google Shape;379;p24"/>
          <p:cNvGrpSpPr/>
          <p:nvPr/>
        </p:nvGrpSpPr>
        <p:grpSpPr>
          <a:xfrm>
            <a:off x="7456695" y="6275684"/>
            <a:ext cx="983733" cy="508701"/>
            <a:chOff x="0" y="0"/>
            <a:chExt cx="1571802" cy="812800"/>
          </a:xfrm>
        </p:grpSpPr>
        <p:sp>
          <p:nvSpPr>
            <p:cNvPr id="380" name="Google Shape;380;p24"/>
            <p:cNvSpPr/>
            <p:nvPr/>
          </p:nvSpPr>
          <p:spPr>
            <a:xfrm>
              <a:off x="0" y="0"/>
              <a:ext cx="1571802" cy="812800"/>
            </a:xfrm>
            <a:custGeom>
              <a:avLst/>
              <a:gdLst/>
              <a:ahLst/>
              <a:cxnLst/>
              <a:rect l="l" t="t" r="r" b="b"/>
              <a:pathLst>
                <a:path w="1571802" h="812800" extrusionOk="0">
                  <a:moveTo>
                    <a:pt x="1571802" y="406400"/>
                  </a:moveTo>
                  <a:lnTo>
                    <a:pt x="1165402" y="0"/>
                  </a:lnTo>
                  <a:lnTo>
                    <a:pt x="1165402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165402" y="609600"/>
                  </a:lnTo>
                  <a:lnTo>
                    <a:pt x="1165402" y="812800"/>
                  </a:lnTo>
                  <a:lnTo>
                    <a:pt x="1571802" y="40640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</p:sp>
        <p:sp>
          <p:nvSpPr>
            <p:cNvPr id="381" name="Google Shape;381;p24"/>
            <p:cNvSpPr txBox="1"/>
            <p:nvPr/>
          </p:nvSpPr>
          <p:spPr>
            <a:xfrm>
              <a:off x="0" y="165100"/>
              <a:ext cx="1470202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4"/>
          <p:cNvSpPr txBox="1"/>
          <p:nvPr/>
        </p:nvSpPr>
        <p:spPr>
          <a:xfrm>
            <a:off x="1656347" y="73615"/>
            <a:ext cx="108204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СУЩЕСТВЕННАЯ ПРИЧИНА СОТРУДНИЧЕСТВА С НАМИ</a:t>
            </a:r>
            <a:endParaRPr sz="28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907723" y="3257321"/>
            <a:ext cx="2243200" cy="60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6"/>
              </a:lnSpc>
            </a:pPr>
            <a:r>
              <a:rPr lang="ru-RU" sz="2066" b="1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26 лет </a:t>
            </a:r>
          </a:p>
          <a:p>
            <a:pPr>
              <a:lnSpc>
                <a:spcPct val="120006"/>
              </a:lnSpc>
            </a:pPr>
            <a:endParaRPr sz="12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4" name="Google Shape;384;p24"/>
          <p:cNvSpPr txBox="1"/>
          <p:nvPr/>
        </p:nvSpPr>
        <p:spPr>
          <a:xfrm>
            <a:off x="53096" y="4280389"/>
            <a:ext cx="2942307" cy="22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6"/>
              </a:lnSpc>
            </a:pPr>
            <a:r>
              <a:rPr lang="ru-RU" sz="1599" dirty="0">
                <a:solidFill>
                  <a:srgbClr val="000000"/>
                </a:solidFill>
                <a:latin typeface="Proxima Nova"/>
              </a:rPr>
              <a:t>Сильная отраслевая экспертиза</a:t>
            </a:r>
          </a:p>
          <a:p>
            <a:pPr algn="ctr">
              <a:lnSpc>
                <a:spcPct val="140016"/>
              </a:lnSpc>
            </a:pPr>
            <a:endParaRPr lang="ru-RU" sz="1599" dirty="0">
              <a:solidFill>
                <a:srgbClr val="000000"/>
              </a:solidFill>
              <a:latin typeface="Proxima Nova"/>
            </a:endParaRPr>
          </a:p>
          <a:p>
            <a:pPr algn="ctr">
              <a:lnSpc>
                <a:spcPct val="140016"/>
              </a:lnSpc>
            </a:pPr>
            <a:r>
              <a:rPr lang="ru-RU" sz="1400" dirty="0">
                <a:solidFill>
                  <a:srgbClr val="000000"/>
                </a:solidFill>
                <a:latin typeface="Proxima Nova"/>
              </a:rPr>
              <a:t>Мы отвечаем за результат: улучшение KPI и метрик, которые мы замеряем до проекта и после проекта</a:t>
            </a:r>
            <a:endParaRPr sz="1400" dirty="0">
              <a:solidFill>
                <a:srgbClr val="000000"/>
              </a:solidFill>
              <a:latin typeface="Proxima Nova"/>
            </a:endParaRPr>
          </a:p>
        </p:txBody>
      </p:sp>
      <p:sp>
        <p:nvSpPr>
          <p:cNvPr id="385" name="Google Shape;385;p24"/>
          <p:cNvSpPr txBox="1"/>
          <p:nvPr/>
        </p:nvSpPr>
        <p:spPr>
          <a:xfrm>
            <a:off x="3516310" y="3257321"/>
            <a:ext cx="2675040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6"/>
              </a:lnSpc>
            </a:pPr>
            <a:r>
              <a:rPr lang="ru-RU" sz="2066" b="1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Более 100</a:t>
            </a:r>
            <a:endParaRPr sz="12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3652286" y="4279159"/>
            <a:ext cx="2739719" cy="21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6"/>
              </a:lnSpc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  <a:sym typeface="Playfair Display"/>
              </a:rPr>
              <a:t>Реализованных проекта</a:t>
            </a:r>
          </a:p>
          <a:p>
            <a:pPr algn="ctr">
              <a:lnSpc>
                <a:spcPct val="140016"/>
              </a:lnSpc>
            </a:pPr>
            <a:endParaRPr lang="ru-RU" sz="16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itchFamily="34" charset="0"/>
              <a:sym typeface="Playfair Display"/>
            </a:endParaRPr>
          </a:p>
          <a:p>
            <a:pPr algn="ctr">
              <a:lnSpc>
                <a:spcPct val="140016"/>
              </a:lnSpc>
            </a:pPr>
            <a:endParaRPr lang="ru-RU" sz="14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40016"/>
              </a:lnSpc>
            </a:pPr>
            <a:r>
              <a:rPr lang="ru-RU" sz="14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Мы работаем в синхронном режиме с членами Вашей команды, после проекта – мы Ваши друзья и советники.</a:t>
            </a:r>
            <a:endParaRPr sz="14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88" name="Google Shape;388;p24"/>
          <p:cNvSpPr txBox="1"/>
          <p:nvPr/>
        </p:nvSpPr>
        <p:spPr>
          <a:xfrm>
            <a:off x="9632916" y="4158064"/>
            <a:ext cx="2440762" cy="249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algn="ctr">
              <a:lnSpc>
                <a:spcPct val="140016"/>
              </a:lnSpc>
              <a:defRPr sz="16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Довольных клиента по всей России</a:t>
            </a:r>
          </a:p>
          <a:p>
            <a:r>
              <a:rPr lang="ru-RU" sz="1400" dirty="0"/>
              <a:t>Мы-команда экспертов и Вы получите компетенции, которые помогут заложить потенциал и импульс, сопоставимый с 10 годами самостоятельного развития.</a:t>
            </a:r>
            <a:endParaRPr sz="1400" dirty="0"/>
          </a:p>
        </p:txBody>
      </p:sp>
      <p:pic>
        <p:nvPicPr>
          <p:cNvPr id="391" name="Google Shape;3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5" y="1835480"/>
            <a:ext cx="841750" cy="84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971" y="1825460"/>
            <a:ext cx="700183" cy="69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370" y="1722081"/>
            <a:ext cx="841750" cy="8458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385;p24">
            <a:extLst>
              <a:ext uri="{FF2B5EF4-FFF2-40B4-BE49-F238E27FC236}">
                <a16:creationId xmlns:a16="http://schemas.microsoft.com/office/drawing/2014/main" id="{6A578FB1-6823-44BE-BB7F-55ADD2E11BB9}"/>
              </a:ext>
            </a:extLst>
          </p:cNvPr>
          <p:cNvSpPr txBox="1"/>
          <p:nvPr/>
        </p:nvSpPr>
        <p:spPr>
          <a:xfrm>
            <a:off x="6642335" y="3257321"/>
            <a:ext cx="2243200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6"/>
              </a:lnSpc>
            </a:pPr>
            <a:r>
              <a:rPr lang="ru-RU" sz="2066" b="1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До 57 %</a:t>
            </a:r>
            <a:endParaRPr sz="12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4" name="Google Shape;386;p24">
            <a:extLst>
              <a:ext uri="{FF2B5EF4-FFF2-40B4-BE49-F238E27FC236}">
                <a16:creationId xmlns:a16="http://schemas.microsoft.com/office/drawing/2014/main" id="{0183F401-9561-40A5-B4FB-3D61444F587F}"/>
              </a:ext>
            </a:extLst>
          </p:cNvPr>
          <p:cNvSpPr txBox="1"/>
          <p:nvPr/>
        </p:nvSpPr>
        <p:spPr>
          <a:xfrm>
            <a:off x="6793471" y="4248870"/>
            <a:ext cx="2243201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6"/>
              </a:lnSpc>
            </a:pPr>
            <a:r>
              <a:rPr lang="ru-RU" sz="16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Повышения производительности труда</a:t>
            </a:r>
            <a:endParaRPr sz="1200" dirty="0"/>
          </a:p>
        </p:txBody>
      </p:sp>
      <p:sp>
        <p:nvSpPr>
          <p:cNvPr id="45" name="Google Shape;385;p24">
            <a:extLst>
              <a:ext uri="{FF2B5EF4-FFF2-40B4-BE49-F238E27FC236}">
                <a16:creationId xmlns:a16="http://schemas.microsoft.com/office/drawing/2014/main" id="{06AF24F3-C9E5-4EE8-9504-B477ABCAF212}"/>
              </a:ext>
            </a:extLst>
          </p:cNvPr>
          <p:cNvSpPr txBox="1"/>
          <p:nvPr/>
        </p:nvSpPr>
        <p:spPr>
          <a:xfrm>
            <a:off x="9528094" y="3252958"/>
            <a:ext cx="2243200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6"/>
              </a:lnSpc>
            </a:pPr>
            <a:r>
              <a:rPr lang="ru-RU" sz="2066" b="1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Более 90</a:t>
            </a:r>
            <a:endParaRPr sz="12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6" name="Google Shape;207;p16">
            <a:extLst>
              <a:ext uri="{FF2B5EF4-FFF2-40B4-BE49-F238E27FC236}">
                <a16:creationId xmlns:a16="http://schemas.microsoft.com/office/drawing/2014/main" id="{C191915F-CC94-4027-81C6-7B345E097E1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4344" y="1868866"/>
            <a:ext cx="690700" cy="69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2"/>
          <p:cNvGrpSpPr/>
          <p:nvPr/>
        </p:nvGrpSpPr>
        <p:grpSpPr>
          <a:xfrm>
            <a:off x="-16945" y="-113687"/>
            <a:ext cx="12208945" cy="3227425"/>
            <a:chOff x="0" y="-57150"/>
            <a:chExt cx="6137357" cy="1622406"/>
          </a:xfrm>
        </p:grpSpPr>
        <p:sp>
          <p:nvSpPr>
            <p:cNvPr id="92" name="Google Shape;92;p12"/>
            <p:cNvSpPr/>
            <p:nvPr/>
          </p:nvSpPr>
          <p:spPr>
            <a:xfrm>
              <a:off x="0" y="0"/>
              <a:ext cx="6137357" cy="1565256"/>
            </a:xfrm>
            <a:custGeom>
              <a:avLst/>
              <a:gdLst/>
              <a:ahLst/>
              <a:cxnLst/>
              <a:rect l="l" t="t" r="r" b="b"/>
              <a:pathLst>
                <a:path w="6137357" h="1565256" extrusionOk="0">
                  <a:moveTo>
                    <a:pt x="0" y="0"/>
                  </a:moveTo>
                  <a:lnTo>
                    <a:pt x="6137357" y="0"/>
                  </a:lnTo>
                  <a:lnTo>
                    <a:pt x="6137357" y="1565256"/>
                  </a:lnTo>
                  <a:lnTo>
                    <a:pt x="0" y="1565256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93" name="Google Shape;93;p12"/>
            <p:cNvSpPr txBox="1"/>
            <p:nvPr/>
          </p:nvSpPr>
          <p:spPr>
            <a:xfrm>
              <a:off x="0" y="-57150"/>
              <a:ext cx="6137357" cy="162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2453"/>
            <a:ext cx="13785085" cy="69261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450685" y="763119"/>
            <a:ext cx="397155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Какой путь у</a:t>
            </a:r>
          </a:p>
          <a:p>
            <a:pPr>
              <a:lnSpc>
                <a:spcPct val="120000"/>
              </a:lnSpc>
            </a:pPr>
            <a:r>
              <a:rPr lang="ru-RU" sz="40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вашего бизнеса? </a:t>
            </a:r>
            <a:endParaRPr sz="4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6" name="Google Shape;96;p12"/>
          <p:cNvGrpSpPr/>
          <p:nvPr/>
        </p:nvGrpSpPr>
        <p:grpSpPr>
          <a:xfrm>
            <a:off x="117172" y="2170362"/>
            <a:ext cx="4135699" cy="2034684"/>
            <a:chOff x="0" y="-57150"/>
            <a:chExt cx="692600" cy="705072"/>
          </a:xfrm>
        </p:grpSpPr>
        <p:sp>
          <p:nvSpPr>
            <p:cNvPr id="97" name="Google Shape;97;p12"/>
            <p:cNvSpPr/>
            <p:nvPr/>
          </p:nvSpPr>
          <p:spPr>
            <a:xfrm>
              <a:off x="0" y="0"/>
              <a:ext cx="692600" cy="647922"/>
            </a:xfrm>
            <a:custGeom>
              <a:avLst/>
              <a:gdLst/>
              <a:ahLst/>
              <a:cxnLst/>
              <a:rect l="l" t="t" r="r" b="b"/>
              <a:pathLst>
                <a:path w="692600" h="647922" extrusionOk="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98" name="Google Shape;98;p12"/>
            <p:cNvSpPr txBox="1"/>
            <p:nvPr/>
          </p:nvSpPr>
          <p:spPr>
            <a:xfrm>
              <a:off x="0" y="-57150"/>
              <a:ext cx="692600" cy="705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2"/>
          <p:cNvGrpSpPr/>
          <p:nvPr/>
        </p:nvGrpSpPr>
        <p:grpSpPr>
          <a:xfrm>
            <a:off x="8973405" y="2184842"/>
            <a:ext cx="3138009" cy="2005724"/>
            <a:chOff x="0" y="-57150"/>
            <a:chExt cx="692600" cy="705072"/>
          </a:xfrm>
        </p:grpSpPr>
        <p:sp>
          <p:nvSpPr>
            <p:cNvPr id="103" name="Google Shape;103;p12"/>
            <p:cNvSpPr/>
            <p:nvPr/>
          </p:nvSpPr>
          <p:spPr>
            <a:xfrm>
              <a:off x="0" y="0"/>
              <a:ext cx="692600" cy="647922"/>
            </a:xfrm>
            <a:custGeom>
              <a:avLst/>
              <a:gdLst/>
              <a:ahLst/>
              <a:cxnLst/>
              <a:rect l="l" t="t" r="r" b="b"/>
              <a:pathLst>
                <a:path w="692600" h="647922" extrusionOk="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104" name="Google Shape;104;p12"/>
            <p:cNvSpPr txBox="1"/>
            <p:nvPr/>
          </p:nvSpPr>
          <p:spPr>
            <a:xfrm>
              <a:off x="0" y="-57150"/>
              <a:ext cx="692600" cy="705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5" name="Google Shape;105;p12"/>
          <p:cNvCxnSpPr>
            <a:cxnSpLocks/>
          </p:cNvCxnSpPr>
          <p:nvPr/>
        </p:nvCxnSpPr>
        <p:spPr>
          <a:xfrm>
            <a:off x="450685" y="1553900"/>
            <a:ext cx="7262856" cy="2047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2"/>
          <p:cNvSpPr txBox="1"/>
          <p:nvPr/>
        </p:nvSpPr>
        <p:spPr>
          <a:xfrm>
            <a:off x="207734" y="2541373"/>
            <a:ext cx="394942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88"/>
              </a:lnSpc>
            </a:pPr>
            <a:r>
              <a:rPr lang="ru-RU" sz="2400" dirty="0">
                <a:solidFill>
                  <a:schemeClr val="bg1"/>
                </a:solidFill>
                <a:latin typeface="Playfair Display"/>
              </a:rPr>
              <a:t>До: авральный характер решения накопившихся проблем</a:t>
            </a:r>
            <a:endParaRPr sz="2400" dirty="0">
              <a:solidFill>
                <a:schemeClr val="bg1"/>
              </a:solidFill>
              <a:latin typeface="Playfair Display"/>
              <a:sym typeface="Playfair Display"/>
            </a:endParaRPr>
          </a:p>
        </p:txBody>
      </p:sp>
      <p:grpSp>
        <p:nvGrpSpPr>
          <p:cNvPr id="30" name="Google Shape;102;p12">
            <a:extLst>
              <a:ext uri="{FF2B5EF4-FFF2-40B4-BE49-F238E27FC236}">
                <a16:creationId xmlns:a16="http://schemas.microsoft.com/office/drawing/2014/main" id="{5FB3E1CF-7A0D-445B-9C43-7257DD0B691A}"/>
              </a:ext>
            </a:extLst>
          </p:cNvPr>
          <p:cNvGrpSpPr/>
          <p:nvPr/>
        </p:nvGrpSpPr>
        <p:grpSpPr>
          <a:xfrm>
            <a:off x="4780643" y="2169245"/>
            <a:ext cx="3931887" cy="1952481"/>
            <a:chOff x="0" y="-57150"/>
            <a:chExt cx="692600" cy="705072"/>
          </a:xfrm>
        </p:grpSpPr>
        <p:sp>
          <p:nvSpPr>
            <p:cNvPr id="31" name="Google Shape;103;p12">
              <a:extLst>
                <a:ext uri="{FF2B5EF4-FFF2-40B4-BE49-F238E27FC236}">
                  <a16:creationId xmlns:a16="http://schemas.microsoft.com/office/drawing/2014/main" id="{5140A7C6-E748-44DE-95ED-E98317BE8200}"/>
                </a:ext>
              </a:extLst>
            </p:cNvPr>
            <p:cNvSpPr/>
            <p:nvPr/>
          </p:nvSpPr>
          <p:spPr>
            <a:xfrm>
              <a:off x="0" y="0"/>
              <a:ext cx="692600" cy="647922"/>
            </a:xfrm>
            <a:custGeom>
              <a:avLst/>
              <a:gdLst/>
              <a:ahLst/>
              <a:cxnLst/>
              <a:rect l="l" t="t" r="r" b="b"/>
              <a:pathLst>
                <a:path w="692600" h="647922" extrusionOk="0">
                  <a:moveTo>
                    <a:pt x="0" y="0"/>
                  </a:moveTo>
                  <a:lnTo>
                    <a:pt x="692600" y="0"/>
                  </a:lnTo>
                  <a:lnTo>
                    <a:pt x="692600" y="647922"/>
                  </a:lnTo>
                  <a:lnTo>
                    <a:pt x="0" y="647922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</p:sp>
        <p:sp>
          <p:nvSpPr>
            <p:cNvPr id="32" name="Google Shape;104;p12">
              <a:extLst>
                <a:ext uri="{FF2B5EF4-FFF2-40B4-BE49-F238E27FC236}">
                  <a16:creationId xmlns:a16="http://schemas.microsoft.com/office/drawing/2014/main" id="{2514A454-4C5B-4488-B5A4-333313E2C311}"/>
                </a:ext>
              </a:extLst>
            </p:cNvPr>
            <p:cNvSpPr txBox="1"/>
            <p:nvPr/>
          </p:nvSpPr>
          <p:spPr>
            <a:xfrm>
              <a:off x="0" y="-57150"/>
              <a:ext cx="692600" cy="705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12;p12">
            <a:extLst>
              <a:ext uri="{FF2B5EF4-FFF2-40B4-BE49-F238E27FC236}">
                <a16:creationId xmlns:a16="http://schemas.microsoft.com/office/drawing/2014/main" id="{69369865-DF90-42C8-805A-02F839C74F3A}"/>
              </a:ext>
            </a:extLst>
          </p:cNvPr>
          <p:cNvSpPr txBox="1"/>
          <p:nvPr/>
        </p:nvSpPr>
        <p:spPr>
          <a:xfrm>
            <a:off x="9100555" y="2529826"/>
            <a:ext cx="288371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88"/>
              </a:lnSpc>
            </a:pPr>
            <a:r>
              <a:rPr lang="ru-RU" sz="2000" dirty="0">
                <a:solidFill>
                  <a:schemeClr val="bg1"/>
                </a:solidFill>
                <a:latin typeface="Playfair Display"/>
              </a:rPr>
              <a:t>Результат: управление изменениями в компании на всех уровнях</a:t>
            </a:r>
            <a:endParaRPr sz="2000" dirty="0">
              <a:solidFill>
                <a:schemeClr val="bg1"/>
              </a:solidFill>
              <a:latin typeface="Playfair Display"/>
              <a:sym typeface="Playfair Display"/>
            </a:endParaRPr>
          </a:p>
        </p:txBody>
      </p:sp>
      <p:sp>
        <p:nvSpPr>
          <p:cNvPr id="34" name="Google Shape;112;p12">
            <a:extLst>
              <a:ext uri="{FF2B5EF4-FFF2-40B4-BE49-F238E27FC236}">
                <a16:creationId xmlns:a16="http://schemas.microsoft.com/office/drawing/2014/main" id="{601057F4-5707-436E-923E-3D16A93B399D}"/>
              </a:ext>
            </a:extLst>
          </p:cNvPr>
          <p:cNvSpPr txBox="1"/>
          <p:nvPr/>
        </p:nvSpPr>
        <p:spPr>
          <a:xfrm>
            <a:off x="4888041" y="2479255"/>
            <a:ext cx="3717089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88"/>
              </a:lnSpc>
            </a:pPr>
            <a:r>
              <a:rPr lang="ru-RU" sz="2400" dirty="0">
                <a:solidFill>
                  <a:schemeClr val="bg1"/>
                </a:solidFill>
                <a:latin typeface="Playfair Display"/>
              </a:rPr>
              <a:t>Сотрудничество: разработка концепции повышения эффективности</a:t>
            </a:r>
            <a:endParaRPr sz="2400" dirty="0">
              <a:solidFill>
                <a:schemeClr val="bg1"/>
              </a:solidFill>
              <a:latin typeface="Playfair Display"/>
              <a:sym typeface="Playfair Display"/>
            </a:endParaRPr>
          </a:p>
        </p:txBody>
      </p:sp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61D028E5-BCD9-4022-8D47-CAA52D4C7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826281"/>
              </p:ext>
            </p:extLst>
          </p:nvPr>
        </p:nvGraphicFramePr>
        <p:xfrm>
          <a:off x="5951043" y="163521"/>
          <a:ext cx="5753723" cy="200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" name="Google Shape;384;p24">
            <a:extLst>
              <a:ext uri="{FF2B5EF4-FFF2-40B4-BE49-F238E27FC236}">
                <a16:creationId xmlns:a16="http://schemas.microsoft.com/office/drawing/2014/main" id="{AE99D540-76AD-4DAF-9424-E8E91BF53AE4}"/>
              </a:ext>
            </a:extLst>
          </p:cNvPr>
          <p:cNvSpPr txBox="1"/>
          <p:nvPr/>
        </p:nvSpPr>
        <p:spPr>
          <a:xfrm>
            <a:off x="117173" y="4249452"/>
            <a:ext cx="4369141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Пути решения проблем ищутся методом проб и ошибок;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Текучесть персонала, некогда провести анализ и подумать;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Суета и беготня, все при работе, а результата нет.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Принятые решения не доводятся до конца;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Происходит смена части руководящего состава. Когда приходят новые люди, кажется, что лучше бы остались старые</a:t>
            </a:r>
          </a:p>
        </p:txBody>
      </p:sp>
      <p:sp>
        <p:nvSpPr>
          <p:cNvPr id="45" name="Google Shape;384;p24">
            <a:extLst>
              <a:ext uri="{FF2B5EF4-FFF2-40B4-BE49-F238E27FC236}">
                <a16:creationId xmlns:a16="http://schemas.microsoft.com/office/drawing/2014/main" id="{914DAE30-B471-4C8C-BAE3-48D2F149CF61}"/>
              </a:ext>
            </a:extLst>
          </p:cNvPr>
          <p:cNvSpPr txBox="1"/>
          <p:nvPr/>
        </p:nvSpPr>
        <p:spPr>
          <a:xfrm>
            <a:off x="4503283" y="4174969"/>
            <a:ext cx="4209247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Руководители компании с нашей помощью решают и одновременно обучаются: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определять значение основных показателей эффективности компании на данный момент;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выявлять ключевые проблемы, которые мешают Вашей компании развиваться и снижают прибыль;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прорабатывают "быстрые победы", которые дадут ощутимый результат в короткие сроки.</a:t>
            </a:r>
          </a:p>
        </p:txBody>
      </p:sp>
      <p:sp>
        <p:nvSpPr>
          <p:cNvPr id="46" name="Google Shape;384;p24">
            <a:extLst>
              <a:ext uri="{FF2B5EF4-FFF2-40B4-BE49-F238E27FC236}">
                <a16:creationId xmlns:a16="http://schemas.microsoft.com/office/drawing/2014/main" id="{9A703DD5-4B2B-4555-A79F-1E01474AE6F5}"/>
              </a:ext>
            </a:extLst>
          </p:cNvPr>
          <p:cNvSpPr txBox="1"/>
          <p:nvPr/>
        </p:nvSpPr>
        <p:spPr>
          <a:xfrm>
            <a:off x="8827904" y="4318415"/>
            <a:ext cx="353014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Идет внедрение системных и продуктивных решений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организованы рабочие группы, реализация плана идет согласно еженедельному графику работ, а руководство компании получает инструменты для контроля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A3E39"/>
                </a:solidFill>
                <a:latin typeface="Playfair Display"/>
              </a:rPr>
              <a:t>каждую неделю - совместные совещания с оценкой достигнутых результатов.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3A3E39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8"/>
          <p:cNvGrpSpPr/>
          <p:nvPr/>
        </p:nvGrpSpPr>
        <p:grpSpPr>
          <a:xfrm>
            <a:off x="5922957" y="-113687"/>
            <a:ext cx="6269043" cy="7082047"/>
            <a:chOff x="0" y="-57150"/>
            <a:chExt cx="3151407" cy="3560099"/>
          </a:xfrm>
        </p:grpSpPr>
        <p:sp>
          <p:nvSpPr>
            <p:cNvPr id="448" name="Google Shape;448;p28"/>
            <p:cNvSpPr/>
            <p:nvPr/>
          </p:nvSpPr>
          <p:spPr>
            <a:xfrm>
              <a:off x="0" y="0"/>
              <a:ext cx="3151407" cy="3502949"/>
            </a:xfrm>
            <a:custGeom>
              <a:avLst/>
              <a:gdLst/>
              <a:ahLst/>
              <a:cxnLst/>
              <a:rect l="l" t="t" r="r" b="b"/>
              <a:pathLst>
                <a:path w="3151407" h="3502949" extrusionOk="0">
                  <a:moveTo>
                    <a:pt x="0" y="0"/>
                  </a:moveTo>
                  <a:lnTo>
                    <a:pt x="3151407" y="0"/>
                  </a:lnTo>
                  <a:lnTo>
                    <a:pt x="3151407" y="3502949"/>
                  </a:lnTo>
                  <a:lnTo>
                    <a:pt x="0" y="3502949"/>
                  </a:lnTo>
                  <a:close/>
                </a:path>
              </a:pathLst>
            </a:custGeom>
            <a:solidFill>
              <a:srgbClr val="BBDAE0"/>
            </a:solidFill>
            <a:ln>
              <a:noFill/>
            </a:ln>
          </p:spPr>
        </p:sp>
        <p:sp>
          <p:nvSpPr>
            <p:cNvPr id="449" name="Google Shape;449;p28"/>
            <p:cNvSpPr txBox="1"/>
            <p:nvPr/>
          </p:nvSpPr>
          <p:spPr>
            <a:xfrm>
              <a:off x="0" y="-57150"/>
              <a:ext cx="3151407" cy="3560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28"/>
          <p:cNvSpPr txBox="1"/>
          <p:nvPr/>
        </p:nvSpPr>
        <p:spPr>
          <a:xfrm>
            <a:off x="117064" y="230499"/>
            <a:ext cx="7284400" cy="33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Управляйте бизнесом легко!</a:t>
            </a:r>
          </a:p>
          <a:p>
            <a:pPr>
              <a:lnSpc>
                <a:spcPct val="120000"/>
              </a:lnSpc>
            </a:pPr>
            <a:endParaRPr lang="ru-RU" sz="3200" dirty="0">
              <a:solidFill>
                <a:srgbClr val="3A3E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Елена Вафина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Основатель компании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3A3E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СинЭрго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rgbClr val="3A3E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ct val="120000"/>
              </a:lnSpc>
            </a:pP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452" name="Google Shape;452;p28"/>
          <p:cNvCxnSpPr>
            <a:cxnSpLocks/>
          </p:cNvCxnSpPr>
          <p:nvPr/>
        </p:nvCxnSpPr>
        <p:spPr>
          <a:xfrm>
            <a:off x="244945" y="809437"/>
            <a:ext cx="4538965" cy="0"/>
          </a:xfrm>
          <a:prstGeom prst="straightConnector1">
            <a:avLst/>
          </a:prstGeom>
          <a:noFill/>
          <a:ln w="19050" cap="flat" cmpd="sng">
            <a:solidFill>
              <a:srgbClr val="157E9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95839F-BC66-4B82-BEDD-6A8D70B0DCBA}"/>
              </a:ext>
            </a:extLst>
          </p:cNvPr>
          <p:cNvSpPr/>
          <p:nvPr/>
        </p:nvSpPr>
        <p:spPr>
          <a:xfrm>
            <a:off x="117065" y="5011339"/>
            <a:ext cx="5805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3A3E39"/>
                </a:solidFill>
                <a:latin typeface="Playfair Display"/>
                <a:sym typeface="Proxima Nova Semibold" charset="0"/>
              </a:rPr>
              <a:t>+7 982 7 281 709</a:t>
            </a:r>
          </a:p>
          <a:p>
            <a:r>
              <a:rPr lang="ru-RU" altLang="ru-RU" sz="2400" dirty="0">
                <a:solidFill>
                  <a:srgbClr val="3A3E39"/>
                </a:solidFill>
                <a:latin typeface="Playfair Display"/>
                <a:sym typeface="Proxima Nova Semibold" charset="0"/>
              </a:rPr>
              <a:t>Сайт: Синерго77</a:t>
            </a:r>
          </a:p>
          <a:p>
            <a:r>
              <a:rPr lang="ru-RU" sz="2400" dirty="0">
                <a:solidFill>
                  <a:srgbClr val="3A3E39"/>
                </a:solidFill>
                <a:latin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https://vk.com/sinergo77</a:t>
            </a:r>
            <a:endParaRPr lang="ru-RU" sz="2400" dirty="0">
              <a:solidFill>
                <a:srgbClr val="3A3E39"/>
              </a:solidFill>
              <a:latin typeface="Playfair Display"/>
            </a:endParaRPr>
          </a:p>
          <a:p>
            <a:r>
              <a:rPr lang="en-US" sz="2400" dirty="0">
                <a:solidFill>
                  <a:srgbClr val="3A3E39"/>
                </a:solidFill>
                <a:latin typeface="Playfair Display"/>
                <a:sym typeface="Arial"/>
              </a:rPr>
              <a:t>Vev-77@mail</a:t>
            </a:r>
            <a:r>
              <a:rPr lang="ru-RU" sz="2400" dirty="0">
                <a:solidFill>
                  <a:srgbClr val="3A3E39"/>
                </a:solidFill>
                <a:latin typeface="Playfair Display"/>
                <a:sym typeface="Arial"/>
              </a:rPr>
              <a:t>.</a:t>
            </a:r>
            <a:r>
              <a:rPr lang="en-US" sz="2400" dirty="0" err="1">
                <a:solidFill>
                  <a:srgbClr val="3A3E39"/>
                </a:solidFill>
                <a:latin typeface="Playfair Display"/>
                <a:sym typeface="Arial"/>
              </a:rPr>
              <a:t>ru</a:t>
            </a:r>
            <a:endParaRPr lang="ru-RU" sz="2400" dirty="0">
              <a:solidFill>
                <a:srgbClr val="3A3E39"/>
              </a:solidFill>
              <a:latin typeface="Playfair Display"/>
              <a:sym typeface="Arial"/>
            </a:endParaRPr>
          </a:p>
          <a:p>
            <a:endParaRPr lang="ru-RU" sz="2400" dirty="0">
              <a:solidFill>
                <a:srgbClr val="000000"/>
              </a:solidFill>
              <a:latin typeface="Proxima Nova"/>
              <a:sym typeface="Arial"/>
            </a:endParaRPr>
          </a:p>
          <a:p>
            <a:endParaRPr lang="ru-RU" sz="2400" dirty="0">
              <a:solidFill>
                <a:srgbClr val="000000"/>
              </a:solidFill>
              <a:latin typeface="Proxima Nova"/>
            </a:endParaRPr>
          </a:p>
          <a:p>
            <a:endParaRPr lang="ru-RU" altLang="ru-RU" sz="2400" dirty="0">
              <a:solidFill>
                <a:srgbClr val="3A3E39"/>
              </a:solidFill>
              <a:latin typeface="Playfair Display"/>
              <a:sym typeface="Proxima Nova Semibold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3A3E39"/>
              </a:solidFill>
              <a:latin typeface="Playfair Display"/>
            </a:endParaRPr>
          </a:p>
          <a:p>
            <a:endParaRPr lang="ru-RU" sz="1400" dirty="0"/>
          </a:p>
          <a:p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Proxima Nova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492EB5-5E8A-4BA0-816B-BD4B07971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366" y="4753407"/>
            <a:ext cx="2083088" cy="2104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1AD65-03DD-449B-BAF7-40B6166E6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967" y="1873263"/>
            <a:ext cx="3960000" cy="49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3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28_T_PGO_Businesswoman-Postures.pptx" id="{1BEAEF33-277C-476A-91A3-6A375787075B}" vid="{E3297D2F-5217-4FC9-8F19-B7D106AB8688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28_T_PGO_Businesswoman-Postures.pptx" id="{1BEAEF33-277C-476A-91A3-6A375787075B}" vid="{1BE4A49D-AB0A-4D2D-8275-C7DEB71831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604</Words>
  <Application>Microsoft Office PowerPoint</Application>
  <PresentationFormat>Широкоэкранный</PresentationFormat>
  <Paragraphs>94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Open Sans</vt:lpstr>
      <vt:lpstr>Playfair Display</vt:lpstr>
      <vt:lpstr>Proxima Nova</vt:lpstr>
      <vt:lpstr>Wingdings</vt:lpstr>
      <vt:lpstr>PresentationGO</vt:lpstr>
      <vt:lpstr>Designed by PresentationGO</vt:lpstr>
      <vt:lpstr>Презентация PowerPoint</vt:lpstr>
      <vt:lpstr>О себе: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Businesswoman Postures</dc:title>
  <dc:creator>Christophe Barroche</dc:creator>
  <dc:description>© Copyright PresentationGo.com</dc:description>
  <cp:lastModifiedBy>sol vas</cp:lastModifiedBy>
  <cp:revision>116</cp:revision>
  <dcterms:created xsi:type="dcterms:W3CDTF">2024-02-03T00:42:33Z</dcterms:created>
  <dcterms:modified xsi:type="dcterms:W3CDTF">2026-01-27T10:45:09Z</dcterms:modified>
  <cp:category>Templates</cp:category>
</cp:coreProperties>
</file>