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84" r:id="rId4"/>
    <p:sldId id="258" r:id="rId5"/>
    <p:sldId id="271" r:id="rId6"/>
    <p:sldId id="264" r:id="rId7"/>
    <p:sldId id="265" r:id="rId8"/>
    <p:sldId id="288" r:id="rId9"/>
    <p:sldId id="266" r:id="rId10"/>
    <p:sldId id="267" r:id="rId11"/>
    <p:sldId id="268" r:id="rId12"/>
    <p:sldId id="270" r:id="rId13"/>
    <p:sldId id="272" r:id="rId14"/>
    <p:sldId id="287" r:id="rId15"/>
    <p:sldId id="273" r:id="rId16"/>
    <p:sldId id="275" r:id="rId17"/>
    <p:sldId id="277" r:id="rId18"/>
    <p:sldId id="282" r:id="rId19"/>
    <p:sldId id="286" r:id="rId20"/>
    <p:sldId id="285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K Grotesk Medium" panose="020B0604020202020204" charset="-52"/>
      <p:regular r:id="rId27"/>
    </p:embeddedFont>
    <p:embeddedFont>
      <p:font typeface="HK Grotesk Bold" panose="020B0604020202020204" charset="0"/>
      <p:regular r:id="rId28"/>
      <p:bold r:id="rId29"/>
    </p:embeddedFont>
    <p:embeddedFont>
      <p:font typeface="Arial Black" panose="020B0A04020102020204" pitchFamily="34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45B"/>
    <a:srgbClr val="03989E"/>
    <a:srgbClr val="F8E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5" autoAdjust="0"/>
    <p:restoredTop sz="95807" autoAdjust="0"/>
  </p:normalViewPr>
  <p:slideViewPr>
    <p:cSldViewPr>
      <p:cViewPr varScale="1">
        <p:scale>
          <a:sx n="77" d="100"/>
          <a:sy n="77" d="100"/>
        </p:scale>
        <p:origin x="13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FF57-FCC3-474A-8F82-80FFF8579D4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1CFB-BF59-A447-AB64-E0E89D653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41CFB-BF59-A447-AB64-E0E89D6536F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9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3303393" y="4439264"/>
            <a:ext cx="5187978" cy="25939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709403" y="2635045"/>
            <a:ext cx="5187978" cy="25939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5623" y="1338051"/>
            <a:ext cx="1797770" cy="1671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97382" y="7277023"/>
            <a:ext cx="1797770" cy="16719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69315" y="4390704"/>
            <a:ext cx="1062145" cy="8868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10564" y="1803637"/>
            <a:ext cx="1384587" cy="74075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5623" y="7742609"/>
            <a:ext cx="1384587" cy="74075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05801" y="1803637"/>
            <a:ext cx="95250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spc="-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1</a:t>
            </a:r>
            <a:r>
              <a:rPr lang="ru-RU" sz="6600" b="1" spc="-3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5</a:t>
            </a:r>
            <a:r>
              <a:rPr lang="en-US" sz="6600" b="1" spc="-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ru-RU" sz="6600" b="1" spc="-3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лет</a:t>
            </a:r>
          </a:p>
          <a:p>
            <a:pPr algn="ctr"/>
            <a:r>
              <a:rPr lang="ru-RU" sz="6600" b="1" spc="-300" dirty="0">
                <a:solidFill>
                  <a:srgbClr val="00B050"/>
                </a:solidFill>
                <a:latin typeface="Arial Black" pitchFamily="34" charset="0"/>
                <a:ea typeface="Hiragino Sans W4" panose="020B0400000000000000" pitchFamily="34" charset="-128"/>
                <a:cs typeface="Arial" panose="020B0604020202020204" pitchFamily="34" charset="0"/>
              </a:rPr>
              <a:t>СанГиК покоряет регионы и завоевывает доверие компаний по всей стране</a:t>
            </a:r>
            <a:endParaRPr lang="en-US" sz="6600" b="1" spc="-300" dirty="0">
              <a:solidFill>
                <a:srgbClr val="00B050"/>
              </a:solidFill>
              <a:latin typeface="Arial Black" pitchFamily="34" charset="0"/>
              <a:ea typeface="Hiragino Sans W4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5FB268-D1B0-9841-84C6-72ABA9E52C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6"/>
          <a:stretch/>
        </p:blipFill>
        <p:spPr>
          <a:xfrm>
            <a:off x="16764000" y="8496749"/>
            <a:ext cx="1295400" cy="157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78844" y="0"/>
            <a:ext cx="9909155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1541" y="2706036"/>
            <a:ext cx="1062145" cy="88689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513395" y="1542807"/>
            <a:ext cx="8511373" cy="6740532"/>
            <a:chOff x="0" y="-614472"/>
            <a:chExt cx="11348497" cy="8987376"/>
          </a:xfrm>
        </p:grpSpPr>
        <p:sp>
          <p:nvSpPr>
            <p:cNvPr id="6" name="TextBox 6"/>
            <p:cNvSpPr txBox="1"/>
            <p:nvPr/>
          </p:nvSpPr>
          <p:spPr>
            <a:xfrm>
              <a:off x="1020623" y="-614472"/>
              <a:ext cx="10327874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/>
              <a:endParaRPr lang="en-US" sz="8000" b="1" dirty="0">
                <a:solidFill>
                  <a:srgbClr val="24A4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759777"/>
              <a:ext cx="10327874" cy="613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20"/>
                </a:lnSpc>
              </a:pPr>
              <a:endParaRPr lang="en-US" sz="3200" dirty="0">
                <a:solidFill>
                  <a:srgbClr val="393939"/>
                </a:solidFill>
                <a:latin typeface="HK Grotesk Medium"/>
              </a:endParaRPr>
            </a:p>
          </p:txBody>
        </p:sp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id="{B58157CA-0BDD-DE42-B0A5-66DC1C4C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622" y="4307537"/>
            <a:ext cx="1797770" cy="1671926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A8A201D0-78EF-8E4D-A8DE-ECE3B24436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659485"/>
            <a:ext cx="4354039" cy="2329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45" y="1257299"/>
            <a:ext cx="9933447" cy="70260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39200" y="321081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ЧЕЛЯБИНСК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39800" y="8637280"/>
            <a:ext cx="438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    СЕНТЯБРЬ  2020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95400" y="2988896"/>
            <a:ext cx="487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dirty="0">
                <a:solidFill>
                  <a:schemeClr val="bg1"/>
                </a:solidFill>
              </a:rPr>
              <a:t>Экологи СанГиК прямо сейчас разрабатывают проект санитарно-защитной зоны для компании «Ариант» - нашего заказчика с 2018 года.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590865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13460" y="572228"/>
            <a:ext cx="8130540" cy="5102391"/>
            <a:chOff x="-20320" y="-608630"/>
            <a:chExt cx="10840720" cy="6803190"/>
          </a:xfrm>
        </p:grpSpPr>
        <p:sp>
          <p:nvSpPr>
            <p:cNvPr id="4" name="TextBox 4"/>
            <p:cNvSpPr txBox="1"/>
            <p:nvPr/>
          </p:nvSpPr>
          <p:spPr>
            <a:xfrm>
              <a:off x="0" y="1646647"/>
              <a:ext cx="10820400" cy="4547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ru-RU" sz="8000" b="1" dirty="0">
                  <a:solidFill>
                    <a:srgbClr val="3939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Куликов Александр </a:t>
              </a:r>
              <a:r>
                <a:rPr lang="ru-RU" sz="8000" b="1" dirty="0" err="1">
                  <a:solidFill>
                    <a:srgbClr val="3939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Владимирови</a:t>
              </a:r>
              <a:endParaRPr lang="en-US" sz="8000" b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0320" y="-608630"/>
              <a:ext cx="10820400" cy="1943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r>
                <a:rPr lang="en-US" sz="10000" dirty="0">
                  <a:solidFill>
                    <a:srgbClr val="03989E"/>
                  </a:solidFill>
                  <a:latin typeface="HK Grotesk Bold"/>
                </a:rPr>
                <a:t>13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6363466"/>
            <a:ext cx="16268700" cy="3508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серии экспертиз СанГиК получено </a:t>
            </a: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положительных санитарно-эпидемиологических заключений на объекты </a:t>
            </a: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РЭС </a:t>
            </a: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операторов сотовой связи в Якутии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409EF9F-D67A-2943-B3FE-48549A962E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26566" y="526892"/>
            <a:ext cx="2826113" cy="2628285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E77C21D8-F259-CF4C-B9D8-5EE0442D6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7967298" y="5479329"/>
            <a:ext cx="1620593" cy="867017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E31A209C-00FB-C144-98FC-9632D39BEA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7494955" y="2636145"/>
            <a:ext cx="1243190" cy="10380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699"/>
            <a:ext cx="8077201" cy="5407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72600" y="3674208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ЯКУТИЯ. СЕНТЯБРЬ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41952" y="4473265"/>
            <a:ext cx="12486685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6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Санитарно-эпидемиологических экспертиз</a:t>
            </a:r>
            <a:br>
              <a:rPr lang="ru-RU" sz="66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6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Свердловской </a:t>
            </a:r>
          </a:p>
          <a:p>
            <a:r>
              <a:rPr lang="ru-RU" sz="6600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проводит </a:t>
            </a:r>
          </a:p>
          <a:p>
            <a:r>
              <a:rPr lang="ru-RU" sz="6600" dirty="0" err="1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СанГиК</a:t>
            </a:r>
            <a:endParaRPr lang="en-US" sz="6600" dirty="0">
              <a:solidFill>
                <a:srgbClr val="0398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3011547" y="1028700"/>
            <a:ext cx="2104203" cy="19569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41952" y="2985609"/>
            <a:ext cx="8115300" cy="221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ru-RU" sz="30000" dirty="0" smtClean="0">
                <a:solidFill>
                  <a:srgbClr val="24A45B"/>
                </a:solidFill>
                <a:latin typeface="HK Grotesk Bold"/>
              </a:rPr>
              <a:t>50%</a:t>
            </a:r>
            <a:endParaRPr lang="en-US" sz="30000" dirty="0">
              <a:solidFill>
                <a:srgbClr val="24A45B"/>
              </a:solidFill>
              <a:latin typeface="HK Grotesk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172578" y="3656419"/>
            <a:ext cx="5948322" cy="29741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4980276" y="8664996"/>
            <a:ext cx="1620593" cy="8670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6016110" y="4624468"/>
            <a:ext cx="1243190" cy="1038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994663"/>
            <a:ext cx="6300613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Купцов</a:t>
            </a:r>
          </a:p>
          <a:p>
            <a:pPr>
              <a:lnSpc>
                <a:spcPts val="8800"/>
              </a:lnSpc>
            </a:pPr>
            <a:r>
              <a:rPr lang="ru-RU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</a:p>
          <a:p>
            <a:pPr>
              <a:lnSpc>
                <a:spcPts val="8800"/>
              </a:lnSpc>
            </a:pPr>
            <a:r>
              <a:rPr lang="ru-RU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Аркадьевич</a:t>
            </a:r>
            <a:endParaRPr lang="en-US" sz="8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8061381"/>
            <a:ext cx="6300613" cy="39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ru-RU" sz="2600" dirty="0">
                <a:solidFill>
                  <a:srgbClr val="FFFFFF"/>
                </a:solidFill>
                <a:latin typeface="HK Grotesk Medium"/>
              </a:rPr>
              <a:t>ТЕКСТ</a:t>
            </a:r>
            <a:r>
              <a:rPr lang="en-US" sz="2600" dirty="0">
                <a:solidFill>
                  <a:srgbClr val="FFFFFF"/>
                </a:solidFill>
                <a:latin typeface="HK Grotesk Medium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56BE3F-C221-B041-863E-A71445161735}"/>
              </a:ext>
            </a:extLst>
          </p:cNvPr>
          <p:cNvSpPr/>
          <p:nvPr/>
        </p:nvSpPr>
        <p:spPr>
          <a:xfrm>
            <a:off x="8238" y="0"/>
            <a:ext cx="6705600" cy="10287000"/>
          </a:xfrm>
          <a:prstGeom prst="rect">
            <a:avLst/>
          </a:prstGeom>
          <a:solidFill>
            <a:srgbClr val="24A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7A9D3-8869-414E-8F68-288032356DB4}"/>
              </a:ext>
            </a:extLst>
          </p:cNvPr>
          <p:cNvSpPr txBox="1"/>
          <p:nvPr/>
        </p:nvSpPr>
        <p:spPr>
          <a:xfrm>
            <a:off x="400328" y="408744"/>
            <a:ext cx="6028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 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Принципов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компании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18467" y="4065555"/>
            <a:ext cx="3570372" cy="19101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5644513" y="91079"/>
            <a:ext cx="2104203" cy="19569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9809" y="8303752"/>
            <a:ext cx="1243190" cy="10380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3575D2-E8C8-AE45-86D9-D13920382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6" y="4142729"/>
            <a:ext cx="5172857" cy="5460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523760-1717-DE49-ABD2-2B07F25DFAC5}"/>
              </a:ext>
            </a:extLst>
          </p:cNvPr>
          <p:cNvSpPr txBox="1"/>
          <p:nvPr/>
        </p:nvSpPr>
        <p:spPr>
          <a:xfrm>
            <a:off x="8903025" y="1536473"/>
            <a:ext cx="7914694" cy="780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</a:t>
            </a:r>
          </a:p>
          <a:p>
            <a:pPr marL="857250" indent="-857250" algn="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Экспертность</a:t>
            </a:r>
          </a:p>
          <a:p>
            <a:pPr marL="857250" indent="-857250" algn="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</a:p>
          <a:p>
            <a:pPr marL="857250" indent="-857250" algn="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Сроки</a:t>
            </a:r>
          </a:p>
          <a:p>
            <a:pPr marL="857250" indent="-857250" algn="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</a:t>
            </a: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2994663"/>
            <a:ext cx="6300613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Купцов</a:t>
            </a:r>
          </a:p>
          <a:p>
            <a:pPr>
              <a:lnSpc>
                <a:spcPts val="8800"/>
              </a:lnSpc>
            </a:pPr>
            <a:r>
              <a:rPr lang="ru-RU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</a:p>
          <a:p>
            <a:pPr>
              <a:lnSpc>
                <a:spcPts val="8800"/>
              </a:lnSpc>
            </a:pPr>
            <a:r>
              <a:rPr lang="ru-RU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Аркадьевич</a:t>
            </a:r>
            <a:endParaRPr lang="en-US" sz="8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8061381"/>
            <a:ext cx="6300613" cy="39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ru-RU" sz="2600" dirty="0">
                <a:solidFill>
                  <a:srgbClr val="FFFFFF"/>
                </a:solidFill>
                <a:latin typeface="HK Grotesk Medium"/>
              </a:rPr>
              <a:t>ТЕКСТ</a:t>
            </a:r>
            <a:r>
              <a:rPr lang="en-US" sz="2600" dirty="0">
                <a:solidFill>
                  <a:srgbClr val="FFFFFF"/>
                </a:solidFill>
                <a:latin typeface="HK Grotesk Medium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56BE3F-C221-B041-863E-A71445161735}"/>
              </a:ext>
            </a:extLst>
          </p:cNvPr>
          <p:cNvSpPr/>
          <p:nvPr/>
        </p:nvSpPr>
        <p:spPr>
          <a:xfrm>
            <a:off x="8238" y="0"/>
            <a:ext cx="6705600" cy="10287000"/>
          </a:xfrm>
          <a:prstGeom prst="rect">
            <a:avLst/>
          </a:prstGeom>
          <a:solidFill>
            <a:srgbClr val="24A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D7A9D3-8869-414E-8F68-288032356DB4}"/>
              </a:ext>
            </a:extLst>
          </p:cNvPr>
          <p:cNvSpPr txBox="1"/>
          <p:nvPr/>
        </p:nvSpPr>
        <p:spPr>
          <a:xfrm>
            <a:off x="228600" y="266700"/>
            <a:ext cx="6485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ПРОВЕДЕНО</a:t>
            </a:r>
          </a:p>
          <a:p>
            <a:r>
              <a:rPr lang="ru-RU" sz="6000" b="1" dirty="0" smtClean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Более 70 </a:t>
            </a:r>
            <a:r>
              <a:rPr lang="ru-RU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000</a:t>
            </a:r>
          </a:p>
          <a:p>
            <a:r>
              <a:rPr lang="ru-RU" sz="6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экспертиз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18467" y="4065555"/>
            <a:ext cx="3570372" cy="19101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5644513" y="91079"/>
            <a:ext cx="2104203" cy="19569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9809" y="8303752"/>
            <a:ext cx="1243190" cy="10380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3575D2-E8C8-AE45-86D9-D13920382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6" y="4142729"/>
            <a:ext cx="5172857" cy="54602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523760-1717-DE49-ABD2-2B07F25DFAC5}"/>
              </a:ext>
            </a:extLst>
          </p:cNvPr>
          <p:cNvSpPr txBox="1"/>
          <p:nvPr/>
        </p:nvSpPr>
        <p:spPr>
          <a:xfrm>
            <a:off x="8458200" y="723901"/>
            <a:ext cx="94487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>
                <a:solidFill>
                  <a:srgbClr val="00B050"/>
                </a:solidFill>
              </a:rPr>
              <a:t>Виды экспертных оценок от СанГиК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72628" y="1770342"/>
            <a:ext cx="9986772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500" b="1" dirty="0"/>
              <a:t>Экспертиза экологических проектов: СЗЗ, ПДВ, ЗСО, </a:t>
            </a:r>
            <a:r>
              <a:rPr lang="ru-RU" sz="3500" b="1" dirty="0" smtClean="0"/>
              <a:t>РЭС</a:t>
            </a:r>
            <a:endParaRPr lang="ru-RU" sz="35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/>
              <a:t>Санитарная экспертиза видов деятельности: медицинская, образовательная, фармакологическая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b="1" dirty="0"/>
              <a:t>Экспертные заключения по лабораторным исследованиям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/>
              <a:t>Экспертиза приаэродромной территории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b="1" dirty="0"/>
              <a:t>Оценка акарицидной, лаврицидной обработки, дератизации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/>
              <a:t>Экспертиза проекта планировки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b="1" dirty="0"/>
              <a:t>Экспертиза вида деятельности по обращению с отходами и расчет класса опасности отходов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500" dirty="0"/>
              <a:t>Экспертиза воды, водных объектов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2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C3A6DBC-FDD4-544E-8EA4-A1D011673E22}"/>
              </a:ext>
            </a:extLst>
          </p:cNvPr>
          <p:cNvSpPr/>
          <p:nvPr/>
        </p:nvSpPr>
        <p:spPr>
          <a:xfrm rot="5400000">
            <a:off x="11386465" y="3345210"/>
            <a:ext cx="10511444" cy="3753136"/>
          </a:xfrm>
          <a:prstGeom prst="rect">
            <a:avLst/>
          </a:prstGeom>
          <a:solidFill>
            <a:srgbClr val="24A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9">
            <a:extLst>
              <a:ext uri="{FF2B5EF4-FFF2-40B4-BE49-F238E27FC236}">
                <a16:creationId xmlns:a16="http://schemas.microsoft.com/office/drawing/2014/main" id="{DD758469-15CA-8745-A451-BF72A3A7F7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7196606" y="1486411"/>
            <a:ext cx="2384772" cy="2217838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4196CBF-A26C-744B-9B02-4F2C76E65FF7}"/>
              </a:ext>
            </a:extLst>
          </p:cNvPr>
          <p:cNvCxnSpPr>
            <a:cxnSpLocks/>
          </p:cNvCxnSpPr>
          <p:nvPr/>
        </p:nvCxnSpPr>
        <p:spPr>
          <a:xfrm flipV="1">
            <a:off x="9755726" y="2101844"/>
            <a:ext cx="826097" cy="1710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06F2D80-794F-E146-A615-A1D277B915EE}"/>
              </a:ext>
            </a:extLst>
          </p:cNvPr>
          <p:cNvCxnSpPr>
            <a:cxnSpLocks/>
          </p:cNvCxnSpPr>
          <p:nvPr/>
        </p:nvCxnSpPr>
        <p:spPr>
          <a:xfrm>
            <a:off x="10589712" y="2101844"/>
            <a:ext cx="39086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6A5C53-A520-0C4E-AA4F-46FAB50389CC}"/>
              </a:ext>
            </a:extLst>
          </p:cNvPr>
          <p:cNvSpPr txBox="1"/>
          <p:nvPr/>
        </p:nvSpPr>
        <p:spPr>
          <a:xfrm>
            <a:off x="10186450" y="1392121"/>
            <a:ext cx="472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4000" b="1" dirty="0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на рынке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0ECFA62-1778-6140-87E0-54995C1F3370}"/>
              </a:ext>
            </a:extLst>
          </p:cNvPr>
          <p:cNvCxnSpPr>
            <a:cxnSpLocks/>
          </p:cNvCxnSpPr>
          <p:nvPr/>
        </p:nvCxnSpPr>
        <p:spPr>
          <a:xfrm flipH="1" flipV="1">
            <a:off x="4034484" y="2701262"/>
            <a:ext cx="1370987" cy="1850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5CC2A32-212A-2648-805B-0E510B2B3536}"/>
              </a:ext>
            </a:extLst>
          </p:cNvPr>
          <p:cNvCxnSpPr>
            <a:cxnSpLocks/>
          </p:cNvCxnSpPr>
          <p:nvPr/>
        </p:nvCxnSpPr>
        <p:spPr>
          <a:xfrm>
            <a:off x="666138" y="2704257"/>
            <a:ext cx="33531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4E71AF7-B4AE-D34F-A051-8814439AABD8}"/>
              </a:ext>
            </a:extLst>
          </p:cNvPr>
          <p:cNvSpPr txBox="1"/>
          <p:nvPr/>
        </p:nvSpPr>
        <p:spPr>
          <a:xfrm>
            <a:off x="0" y="1887444"/>
            <a:ext cx="47285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24A4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экспертов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23EA2EE-7EB8-904E-9DBB-EFB016154EBA}"/>
              </a:ext>
            </a:extLst>
          </p:cNvPr>
          <p:cNvCxnSpPr>
            <a:cxnSpLocks/>
          </p:cNvCxnSpPr>
          <p:nvPr/>
        </p:nvCxnSpPr>
        <p:spPr>
          <a:xfrm>
            <a:off x="9836538" y="6147400"/>
            <a:ext cx="1404911" cy="56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3363055-E628-7C44-8034-803975E3256D}"/>
              </a:ext>
            </a:extLst>
          </p:cNvPr>
          <p:cNvCxnSpPr>
            <a:cxnSpLocks/>
          </p:cNvCxnSpPr>
          <p:nvPr/>
        </p:nvCxnSpPr>
        <p:spPr>
          <a:xfrm>
            <a:off x="11241449" y="6714950"/>
            <a:ext cx="3388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2741C70-4B11-7647-9595-8CBCC5EE626B}"/>
              </a:ext>
            </a:extLst>
          </p:cNvPr>
          <p:cNvSpPr txBox="1"/>
          <p:nvPr/>
        </p:nvSpPr>
        <p:spPr>
          <a:xfrm>
            <a:off x="10364655" y="5282456"/>
            <a:ext cx="4728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4000" b="1" dirty="0" smtClean="0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4000" b="1" dirty="0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клиентов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01DB348-477D-514E-BE73-E8BD296E16A2}"/>
              </a:ext>
            </a:extLst>
          </p:cNvPr>
          <p:cNvCxnSpPr>
            <a:cxnSpLocks/>
          </p:cNvCxnSpPr>
          <p:nvPr/>
        </p:nvCxnSpPr>
        <p:spPr>
          <a:xfrm flipH="1">
            <a:off x="5143500" y="6147400"/>
            <a:ext cx="515625" cy="587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8EFB3FF-F3FA-8449-BDCB-C3E29F7B3E82}"/>
              </a:ext>
            </a:extLst>
          </p:cNvPr>
          <p:cNvCxnSpPr>
            <a:cxnSpLocks/>
          </p:cNvCxnSpPr>
          <p:nvPr/>
        </p:nvCxnSpPr>
        <p:spPr>
          <a:xfrm flipH="1">
            <a:off x="605480" y="6855286"/>
            <a:ext cx="4347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8C36DCC-51DE-D946-9A9C-F41FAE6B2C0C}"/>
              </a:ext>
            </a:extLst>
          </p:cNvPr>
          <p:cNvSpPr txBox="1"/>
          <p:nvPr/>
        </p:nvSpPr>
        <p:spPr>
          <a:xfrm>
            <a:off x="304800" y="5696877"/>
            <a:ext cx="51006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24A4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en-US" sz="4000" b="1" dirty="0">
                <a:solidFill>
                  <a:srgbClr val="24A4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4000" b="1" dirty="0">
                <a:solidFill>
                  <a:srgbClr val="24A4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71DE702-C7B5-2D4E-A0BC-8535EB09BD28}"/>
              </a:ext>
            </a:extLst>
          </p:cNvPr>
          <p:cNvCxnSpPr>
            <a:cxnSpLocks/>
          </p:cNvCxnSpPr>
          <p:nvPr/>
        </p:nvCxnSpPr>
        <p:spPr>
          <a:xfrm>
            <a:off x="8763000" y="6972300"/>
            <a:ext cx="1753494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0">
            <a:extLst>
              <a:ext uri="{FF2B5EF4-FFF2-40B4-BE49-F238E27FC236}">
                <a16:creationId xmlns:a16="http://schemas.microsoft.com/office/drawing/2014/main" id="{66C0A78F-A5B0-8047-B64A-1EA01FE961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9290" y="-482723"/>
            <a:ext cx="1515177" cy="1265172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412D164-2C06-874F-9136-0A69D5580FDB}"/>
              </a:ext>
            </a:extLst>
          </p:cNvPr>
          <p:cNvCxnSpPr>
            <a:cxnSpLocks/>
          </p:cNvCxnSpPr>
          <p:nvPr/>
        </p:nvCxnSpPr>
        <p:spPr>
          <a:xfrm>
            <a:off x="10516494" y="97155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E70D817-F43E-4641-84FB-C7FA4C6B1F78}"/>
              </a:ext>
            </a:extLst>
          </p:cNvPr>
          <p:cNvSpPr txBox="1"/>
          <p:nvPr/>
        </p:nvSpPr>
        <p:spPr>
          <a:xfrm>
            <a:off x="9969490" y="8407749"/>
            <a:ext cx="4728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</a:t>
            </a:r>
            <a:r>
              <a:rPr lang="ru-RU" sz="4000" b="1" dirty="0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 присутствия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6BA1E3-09C5-B140-AB8D-0AFF23089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6"/>
          <a:stretch/>
        </p:blipFill>
        <p:spPr>
          <a:xfrm>
            <a:off x="5422580" y="1887444"/>
            <a:ext cx="4419600" cy="5378067"/>
          </a:xfrm>
          <a:prstGeom prst="rect">
            <a:avLst/>
          </a:prstGeom>
        </p:spPr>
      </p:pic>
      <p:pic>
        <p:nvPicPr>
          <p:cNvPr id="42" name="Picture 10">
            <a:extLst>
              <a:ext uri="{FF2B5EF4-FFF2-40B4-BE49-F238E27FC236}">
                <a16:creationId xmlns:a16="http://schemas.microsoft.com/office/drawing/2014/main" id="{531A5AFF-1E99-B842-B30F-5494255E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5887" y="-482723"/>
            <a:ext cx="1515177" cy="1265172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20AE122E-F71C-C449-B70F-8C47B081AD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00">
            <a:off x="16369384" y="6526990"/>
            <a:ext cx="3570372" cy="1910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149863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    </a:t>
            </a:r>
            <a:r>
              <a:rPr lang="ru-RU" sz="5400" dirty="0" err="1"/>
              <a:t>САНГиК</a:t>
            </a:r>
            <a:r>
              <a:rPr lang="ru-RU" sz="5400" dirty="0"/>
              <a:t> в ЦИФРАХ</a:t>
            </a:r>
          </a:p>
        </p:txBody>
      </p:sp>
      <p:cxnSp>
        <p:nvCxnSpPr>
          <p:cNvPr id="10" name="Соединительная линия уступом 9"/>
          <p:cNvCxnSpPr>
            <a:stCxn id="2" idx="2"/>
          </p:cNvCxnSpPr>
          <p:nvPr/>
        </p:nvCxnSpPr>
        <p:spPr>
          <a:xfrm rot="5400000">
            <a:off x="4281731" y="6669650"/>
            <a:ext cx="2754789" cy="394651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6138" y="8877300"/>
            <a:ext cx="6039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4A45B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000" b="1" dirty="0" smtClean="0">
                <a:solidFill>
                  <a:srgbClr val="24A45B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>
                <a:solidFill>
                  <a:srgbClr val="24A45B"/>
                </a:solidFill>
                <a:latin typeface="Arial" pitchFamily="34" charset="0"/>
                <a:cs typeface="Arial" pitchFamily="34" charset="0"/>
              </a:rPr>
              <a:t>000 экологических проектов </a:t>
            </a:r>
          </a:p>
        </p:txBody>
      </p:sp>
    </p:spTree>
    <p:extLst>
      <p:ext uri="{BB962C8B-B14F-4D97-AF65-F5344CB8AC3E}">
        <p14:creationId xmlns:p14="http://schemas.microsoft.com/office/powerpoint/2010/main" val="33735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23D5B52-5715-C445-BB32-FAFDF9B07989}"/>
              </a:ext>
            </a:extLst>
          </p:cNvPr>
          <p:cNvSpPr/>
          <p:nvPr/>
        </p:nvSpPr>
        <p:spPr>
          <a:xfrm>
            <a:off x="-456610" y="-42090"/>
            <a:ext cx="18821399" cy="10450537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B3A211A-57DE-284C-89FB-CAAE2D1B8A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172578" y="3656419"/>
            <a:ext cx="5948322" cy="297416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35A78E3-C798-1443-9350-184D5DC9B9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13011547" y="1028700"/>
            <a:ext cx="2104203" cy="195690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7CC7493-C823-134E-BC08-667A120A90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6016110" y="4624468"/>
            <a:ext cx="1243190" cy="103806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121507A-609F-094C-BE18-AB25B4516C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5013227" y="8576759"/>
            <a:ext cx="1620593" cy="867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68F3E7-7F36-4B46-8BD8-7B369A9DC335}"/>
              </a:ext>
            </a:extLst>
          </p:cNvPr>
          <p:cNvSpPr txBox="1"/>
          <p:nvPr/>
        </p:nvSpPr>
        <p:spPr>
          <a:xfrm>
            <a:off x="457200" y="427712"/>
            <a:ext cx="12142884" cy="786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800"/>
              </a:lnSpc>
            </a:pPr>
            <a:endParaRPr lang="ru-RU" sz="9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Честная экспертиза для бизнеса -                      </a:t>
            </a:r>
          </a:p>
          <a:p>
            <a:pPr algn="ctr"/>
            <a:r>
              <a: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просто слоган. </a:t>
            </a:r>
          </a:p>
          <a:p>
            <a:pPr algn="ctr"/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философия компании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9469B-6F4B-254B-A858-8F352C84208B}"/>
              </a:ext>
            </a:extLst>
          </p:cNvPr>
          <p:cNvSpPr txBox="1"/>
          <p:nvPr/>
        </p:nvSpPr>
        <p:spPr>
          <a:xfrm>
            <a:off x="8210136" y="4088825"/>
            <a:ext cx="403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540214"/>
            <a:ext cx="1298575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12743" y="2762833"/>
            <a:ext cx="12486685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клиентов по всей стране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Мы работаем с «большой четверкой» операторов связи: МТС, Мегафон, Билайн, Теле2 (разработка проектов и экспертизы ПРТО).  Разрабатываем экологические проекты и проводим экспертизы для наших партнеров: Лукойл, 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Хуавэй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«Газпром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трансгаз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Санкт-Петербург», «Газпром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трансгаз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Томск», «Газпром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трансгаз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Екатеринбург», «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Транснефть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Верхняя Волга», «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Алроса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«Ариант», «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Бергауф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др.  В рамках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стройнадзора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проводим исследования для крупнейших застройщиков региона: «ЛСР. Недвижимость-Урал», «Брусника», ГК «Астон», «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Атомстройкомплекс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2088" y="954862"/>
            <a:ext cx="2104203" cy="195690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982200" y="1135121"/>
            <a:ext cx="13118045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ru-RU" sz="20000" dirty="0" smtClean="0">
                <a:solidFill>
                  <a:srgbClr val="24A45B"/>
                </a:solidFill>
                <a:latin typeface="HK Grotesk Bold"/>
              </a:rPr>
              <a:t>16 </a:t>
            </a:r>
            <a:r>
              <a:rPr lang="ru-RU" sz="20000" dirty="0">
                <a:solidFill>
                  <a:srgbClr val="24A45B"/>
                </a:solidFill>
                <a:latin typeface="HK Grotesk Bold"/>
              </a:rPr>
              <a:t>000</a:t>
            </a:r>
            <a:endParaRPr lang="en-US" sz="20000" dirty="0">
              <a:solidFill>
                <a:srgbClr val="24A45B"/>
              </a:solidFill>
              <a:latin typeface="HK Grotesk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13119" y="3582581"/>
            <a:ext cx="5948322" cy="29741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20817" y="8591158"/>
            <a:ext cx="1620593" cy="8670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56651" y="4550630"/>
            <a:ext cx="1243190" cy="1038063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3EAAFB65-33FA-D74B-870B-28243F096EE6}"/>
              </a:ext>
            </a:extLst>
          </p:cNvPr>
          <p:cNvSpPr txBox="1"/>
          <p:nvPr/>
        </p:nvSpPr>
        <p:spPr>
          <a:xfrm>
            <a:off x="-8378205" y="8829577"/>
            <a:ext cx="10062624" cy="1457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000"/>
              </a:lnSpc>
            </a:pPr>
            <a:r>
              <a:rPr lang="ru-RU" sz="10000" dirty="0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0000" dirty="0">
              <a:solidFill>
                <a:srgbClr val="0398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1756CA-9992-FC4A-BCA0-00843FE99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543" y="7072316"/>
            <a:ext cx="3251200" cy="2159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815B94-5264-5540-BF9F-BE710E3EE3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74" y="7469336"/>
            <a:ext cx="2768600" cy="14189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863FD3C-677B-8A4F-8953-89432C9333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51" y="7525014"/>
            <a:ext cx="2662224" cy="13075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D0D846-3FEA-B941-ACD6-1F637AB5C6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84" y="7385336"/>
            <a:ext cx="1774047" cy="17740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C8B515-1E09-F94A-B30F-B689C7D355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647" y="7466224"/>
            <a:ext cx="2193896" cy="13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651386-8B27-8B45-95CD-73F2355B8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9" y="1291305"/>
            <a:ext cx="13836139" cy="819785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11EA551-840A-9947-A68E-FD230709DA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>
            <a:off x="14683413" y="247816"/>
            <a:ext cx="2104203" cy="1956909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E54968D-420E-864D-AAD6-FFBD251D78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00000">
            <a:off x="13844444" y="2875535"/>
            <a:ext cx="5948322" cy="297416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6243A6F-531D-DD41-88B1-82765731B2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800000">
            <a:off x="16652142" y="7884112"/>
            <a:ext cx="1620593" cy="86701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1A62FB2-2123-A34F-84C0-DCF4D3AB2F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800000">
            <a:off x="17687976" y="3843584"/>
            <a:ext cx="1243190" cy="103806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E1C4EA9-D04B-A040-9FB8-4E802D80A876}"/>
              </a:ext>
            </a:extLst>
          </p:cNvPr>
          <p:cNvSpPr/>
          <p:nvPr/>
        </p:nvSpPr>
        <p:spPr>
          <a:xfrm>
            <a:off x="1641479" y="791903"/>
            <a:ext cx="499402" cy="499402"/>
          </a:xfrm>
          <a:prstGeom prst="ellipse">
            <a:avLst/>
          </a:prstGeom>
          <a:solidFill>
            <a:srgbClr val="24A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3867B75-F9A5-5A4D-80D7-04A9751E314D}"/>
              </a:ext>
            </a:extLst>
          </p:cNvPr>
          <p:cNvSpPr/>
          <p:nvPr/>
        </p:nvSpPr>
        <p:spPr>
          <a:xfrm>
            <a:off x="1641479" y="1566732"/>
            <a:ext cx="499402" cy="499402"/>
          </a:xfrm>
          <a:prstGeom prst="ellipse">
            <a:avLst/>
          </a:prstGeom>
          <a:solidFill>
            <a:srgbClr val="03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34C62A2-31EE-E647-84F9-62086F78E649}"/>
              </a:ext>
            </a:extLst>
          </p:cNvPr>
          <p:cNvSpPr/>
          <p:nvPr/>
        </p:nvSpPr>
        <p:spPr>
          <a:xfrm>
            <a:off x="1641479" y="2341561"/>
            <a:ext cx="499402" cy="499402"/>
          </a:xfrm>
          <a:prstGeom prst="ellipse">
            <a:avLst/>
          </a:prstGeom>
          <a:solidFill>
            <a:srgbClr val="F8E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2988D-FB27-7B41-8264-ADFA08919814}"/>
              </a:ext>
            </a:extLst>
          </p:cNvPr>
          <p:cNvSpPr txBox="1"/>
          <p:nvPr/>
        </p:nvSpPr>
        <p:spPr>
          <a:xfrm>
            <a:off x="2450601" y="856938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Регионы в которых ведутся работы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5EDF6-39CF-7F4A-A15E-249ABB3458BC}"/>
              </a:ext>
            </a:extLst>
          </p:cNvPr>
          <p:cNvSpPr txBox="1"/>
          <p:nvPr/>
        </p:nvSpPr>
        <p:spPr>
          <a:xfrm>
            <a:off x="2450601" y="1631767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Новые регионы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BA6A8-FA5E-0B47-9CF4-BB49E9B2BFB7}"/>
              </a:ext>
            </a:extLst>
          </p:cNvPr>
          <p:cNvSpPr txBox="1"/>
          <p:nvPr/>
        </p:nvSpPr>
        <p:spPr>
          <a:xfrm>
            <a:off x="2450601" y="2406596"/>
            <a:ext cx="842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Регионы, с которыми ведется общение, для дальнейшего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18394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-419100"/>
            <a:ext cx="8598408" cy="10495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0"/>
            <a:ext cx="9677400" cy="100767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28900"/>
            <a:ext cx="2590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1356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78845" y="0"/>
            <a:ext cx="9909155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9725938" y="430809"/>
            <a:ext cx="7533362" cy="2317398"/>
            <a:chOff x="0" y="-797188"/>
            <a:chExt cx="10044483" cy="3089863"/>
          </a:xfrm>
        </p:grpSpPr>
        <p:sp>
          <p:nvSpPr>
            <p:cNvPr id="4" name="TextBox 4"/>
            <p:cNvSpPr txBox="1"/>
            <p:nvPr/>
          </p:nvSpPr>
          <p:spPr>
            <a:xfrm>
              <a:off x="0" y="787990"/>
              <a:ext cx="10044483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800"/>
                </a:lnSpc>
              </a:pPr>
              <a:endParaRPr lang="en-US" sz="8000" b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97188"/>
              <a:ext cx="10044483" cy="1943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000"/>
                </a:lnSpc>
              </a:pPr>
              <a:endParaRPr lang="en-US" sz="10000" dirty="0">
                <a:solidFill>
                  <a:srgbClr val="03989E"/>
                </a:solidFill>
                <a:latin typeface="HK Grotesk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880941" y="5206309"/>
            <a:ext cx="8378359" cy="383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ru-RU" sz="2400" dirty="0">
                <a:solidFill>
                  <a:srgbClr val="24A4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1541" y="2706036"/>
            <a:ext cx="1062145" cy="886891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36F4ADC-19A4-6541-86C0-B06DDC1426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4622" y="4307537"/>
            <a:ext cx="1797770" cy="167192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9EDC9AF0-83B4-014C-9E97-B965A9F933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00600" y="659485"/>
            <a:ext cx="4354039" cy="2329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44" y="1619693"/>
            <a:ext cx="9909155" cy="7358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0941" y="659485"/>
            <a:ext cx="5978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КАРЕЛИЯ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0" y="9410700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                                     АВГУСТ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604" y="3467100"/>
            <a:ext cx="68717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dirty="0"/>
              <a:t>Специалисты СанГиК провели экспертизу  медицинской деятельности для  ООО «КМЦ» - Карельский медицинский кластер.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08" y="6819900"/>
            <a:ext cx="54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3A1124-230D-684E-AF33-4414BB097E35}"/>
              </a:ext>
            </a:extLst>
          </p:cNvPr>
          <p:cNvSpPr/>
          <p:nvPr/>
        </p:nvSpPr>
        <p:spPr>
          <a:xfrm>
            <a:off x="8689990" y="0"/>
            <a:ext cx="9601058" cy="10286999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36A2C197-1A57-0D42-B03F-3D882DF3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-1496225" y="1501814"/>
            <a:ext cx="5948322" cy="29741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7200" y="452260"/>
            <a:ext cx="8104778" cy="4843640"/>
            <a:chOff x="-591205" y="85725"/>
            <a:chExt cx="10806371" cy="3754986"/>
          </a:xfrm>
        </p:grpSpPr>
        <p:sp>
          <p:nvSpPr>
            <p:cNvPr id="4" name="TextBox 4"/>
            <p:cNvSpPr txBox="1"/>
            <p:nvPr/>
          </p:nvSpPr>
          <p:spPr>
            <a:xfrm>
              <a:off x="170683" y="2336026"/>
              <a:ext cx="10044483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800"/>
                </a:lnSpc>
              </a:pPr>
              <a:endParaRPr lang="en-US" sz="8000" b="1" dirty="0">
                <a:solidFill>
                  <a:srgbClr val="03989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591205" y="85725"/>
              <a:ext cx="10635688" cy="11181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endParaRPr lang="en-US" sz="10000" dirty="0">
                <a:solidFill>
                  <a:schemeClr val="bg1"/>
                </a:solidFill>
                <a:latin typeface="HK Grotesk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2592" y="1002632"/>
            <a:ext cx="7661374" cy="9048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endParaRPr lang="ru-RU" sz="5400" dirty="0"/>
          </a:p>
          <a:p>
            <a:pPr lvl="0" algn="ctr"/>
            <a:r>
              <a:rPr lang="ru-RU" sz="5400" dirty="0"/>
              <a:t>Проводим исследования на строительных объектах компании </a:t>
            </a:r>
            <a:r>
              <a:rPr lang="ru-RU" sz="5400" b="1" dirty="0"/>
              <a:t>«Брусника» </a:t>
            </a:r>
            <a:r>
              <a:rPr lang="ru-RU" sz="5400" dirty="0"/>
              <a:t>– крупнейшего застройщика региона, нашего партнера с 2018 года.</a:t>
            </a:r>
          </a:p>
          <a:p>
            <a:pPr lvl="0" algn="ctr"/>
            <a:endParaRPr lang="ru-RU" sz="5400" dirty="0"/>
          </a:p>
          <a:p>
            <a:pPr lvl="0" algn="ctr"/>
            <a:r>
              <a:rPr lang="ru-RU" sz="4800" dirty="0"/>
              <a:t> </a:t>
            </a:r>
            <a:r>
              <a:rPr lang="ru-RU" sz="4400" b="1" dirty="0"/>
              <a:t>Квартал «</a:t>
            </a:r>
            <a:r>
              <a:rPr lang="ru-RU" sz="4400" b="1" dirty="0" err="1"/>
              <a:t>Шишимская</a:t>
            </a:r>
            <a:r>
              <a:rPr lang="ru-RU" sz="4400" b="1" dirty="0"/>
              <a:t> горка</a:t>
            </a:r>
            <a:r>
              <a:rPr lang="ru-RU" sz="4400" dirty="0"/>
              <a:t>»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1541" y="2706036"/>
            <a:ext cx="1062145" cy="886891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36F4ADC-19A4-6541-86C0-B06DDC1426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76581" y="1082295"/>
            <a:ext cx="3068419" cy="28536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990" y="2126269"/>
            <a:ext cx="9598010" cy="670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8613" y="1082295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Екатеринбург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20600" y="94107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         Август-Октябрь 2020</a:t>
            </a:r>
          </a:p>
        </p:txBody>
      </p:sp>
    </p:spTree>
    <p:extLst>
      <p:ext uri="{BB962C8B-B14F-4D97-AF65-F5344CB8AC3E}">
        <p14:creationId xmlns:p14="http://schemas.microsoft.com/office/powerpoint/2010/main" val="27158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A2A69FC-BA3F-6645-A996-085579EF5800}"/>
              </a:ext>
            </a:extLst>
          </p:cNvPr>
          <p:cNvSpPr/>
          <p:nvPr/>
        </p:nvSpPr>
        <p:spPr>
          <a:xfrm>
            <a:off x="8839200" y="0"/>
            <a:ext cx="9448800" cy="667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9760375" cy="667376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1092994"/>
            <a:ext cx="7533362" cy="2724243"/>
            <a:chOff x="0" y="85725"/>
            <a:chExt cx="10044483" cy="3632323"/>
          </a:xfrm>
        </p:grpSpPr>
        <p:sp>
          <p:nvSpPr>
            <p:cNvPr id="5" name="TextBox 5"/>
            <p:cNvSpPr txBox="1"/>
            <p:nvPr/>
          </p:nvSpPr>
          <p:spPr>
            <a:xfrm>
              <a:off x="0" y="2213363"/>
              <a:ext cx="10044483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endParaRPr lang="en-US" sz="8000" b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10044483" cy="1943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endParaRPr lang="en-US" sz="10000" dirty="0">
                <a:solidFill>
                  <a:srgbClr val="24A45B"/>
                </a:solidFill>
                <a:latin typeface="HK Grotesk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6873954"/>
            <a:ext cx="7533362" cy="301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Талантливый руководитель – эксперт. За последний год количество проведенных экспертиз в его отделе выросло в 5 раз. За один месяц Орган Инспекции (23 профессиональных эксперта) выдают 1100 экспертиз по всей России от Калининграда до Камчатки. 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78B333E6-8680-284F-9FCC-FD03F52E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9003841" y="1821705"/>
            <a:ext cx="1620593" cy="8670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39653"/>
            <a:ext cx="18288001" cy="7347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695919"/>
            <a:ext cx="4572000" cy="22515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420600" y="687395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734800" y="3817236"/>
            <a:ext cx="6553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Аэропорты СЕВЕРА: </a:t>
            </a:r>
            <a:r>
              <a:rPr lang="ru-RU" sz="4000" dirty="0" err="1"/>
              <a:t>Батагай</a:t>
            </a:r>
            <a:r>
              <a:rPr lang="ru-RU" sz="4000" dirty="0"/>
              <a:t>, Депутатский, Нюрба, Полярный, </a:t>
            </a:r>
            <a:r>
              <a:rPr lang="ru-RU" sz="4000" dirty="0" err="1"/>
              <a:t>Среднеколымск</a:t>
            </a:r>
            <a:r>
              <a:rPr lang="ru-RU" sz="4000" dirty="0"/>
              <a:t>, Усть-Нера, Оленек, Тикси, Сунтар, </a:t>
            </a:r>
            <a:r>
              <a:rPr lang="ru-RU" sz="4000" dirty="0" err="1"/>
              <a:t>Усть-Куйга</a:t>
            </a:r>
            <a:r>
              <a:rPr lang="ru-RU" sz="4000" dirty="0"/>
              <a:t>, Черский, Ленск, </a:t>
            </a:r>
            <a:r>
              <a:rPr lang="ru-RU" sz="4000" dirty="0" err="1"/>
              <a:t>Нерюнги</a:t>
            </a:r>
            <a:r>
              <a:rPr lang="ru-RU" sz="4000" dirty="0"/>
              <a:t>, </a:t>
            </a:r>
            <a:r>
              <a:rPr lang="ru-RU" sz="4000" dirty="0" err="1"/>
              <a:t>Саскылах</a:t>
            </a:r>
            <a:r>
              <a:rPr lang="ru-RU" sz="4000" dirty="0"/>
              <a:t>,  Верхневилюйск, Белая гора, </a:t>
            </a:r>
            <a:r>
              <a:rPr lang="ru-RU" sz="4000" dirty="0" err="1"/>
              <a:t>Чокурдах</a:t>
            </a:r>
            <a:r>
              <a:rPr lang="ru-RU" sz="4000" dirty="0"/>
              <a:t>,  </a:t>
            </a:r>
            <a:r>
              <a:rPr lang="ru-RU" sz="4000" dirty="0" err="1"/>
              <a:t>Жиганск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190500"/>
            <a:ext cx="96617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Якутия. Август 2020.</a:t>
            </a:r>
          </a:p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ЯКУТИЯ. СЕНТЯБРЬ 2020</a:t>
            </a:r>
          </a:p>
          <a:p>
            <a:pPr lvl="0"/>
            <a:endParaRPr lang="ru-RU" sz="4000" b="1" dirty="0"/>
          </a:p>
          <a:p>
            <a:pPr lvl="0"/>
            <a:r>
              <a:rPr lang="ru-RU" sz="4000" b="1" dirty="0"/>
              <a:t>18 аэродромов </a:t>
            </a:r>
          </a:p>
          <a:p>
            <a:pPr lvl="0"/>
            <a:r>
              <a:rPr lang="ru-RU" sz="3200" dirty="0"/>
              <a:t>СанГиК провел 18 экспертиз ПАТ – приаэродромных территорий для ФКПП «Аэропорты Севера».</a:t>
            </a:r>
          </a:p>
          <a:p>
            <a:pPr lvl="0"/>
            <a:r>
              <a:rPr lang="ru-RU" sz="3200" dirty="0"/>
              <a:t>На все проекты получены положительные санитарно-эпидемиологические заключения от Роспотребнадзора.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2968307" y="3781820"/>
            <a:ext cx="5446721" cy="272336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0"/>
            <a:ext cx="432998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36576" y="8279845"/>
            <a:ext cx="2104203" cy="19569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7383" y="8391283"/>
            <a:ext cx="1620593" cy="8670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12090" y="6170275"/>
            <a:ext cx="1243190" cy="1038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09" y="722054"/>
            <a:ext cx="11185091" cy="7669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7976" y="8279845"/>
            <a:ext cx="1094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/>
              <a:t>В августе 2020 СанГиК заключен договор на проведение экспертизы СЗЗ для предприятия 1 класса опасности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257300"/>
            <a:ext cx="3657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ХАБАРОВСКИЙ КРАЙ</a:t>
            </a:r>
          </a:p>
          <a:p>
            <a:endParaRPr lang="ru-RU" sz="3200" b="1" dirty="0"/>
          </a:p>
          <a:p>
            <a:endParaRPr lang="ru-RU" sz="3200" b="1" dirty="0"/>
          </a:p>
          <a:p>
            <a:r>
              <a:rPr lang="ru-RU" sz="3200" b="1" dirty="0"/>
              <a:t>ЭКСПЕРТИЗА </a:t>
            </a:r>
          </a:p>
          <a:p>
            <a:r>
              <a:rPr lang="ru-RU" sz="3200" b="1" dirty="0"/>
              <a:t>САНИТАРНО-</a:t>
            </a:r>
          </a:p>
          <a:p>
            <a:r>
              <a:rPr lang="ru-RU" sz="3200" b="1" dirty="0"/>
              <a:t>ЗАЩИТНОЙ </a:t>
            </a:r>
          </a:p>
          <a:p>
            <a:r>
              <a:rPr lang="ru-RU" sz="3200" b="1" dirty="0"/>
              <a:t>ЗОНЫ</a:t>
            </a:r>
          </a:p>
          <a:p>
            <a:endParaRPr lang="ru-RU" sz="3200" b="1" dirty="0"/>
          </a:p>
          <a:p>
            <a:endParaRPr lang="ru-RU" sz="3200" b="1" dirty="0"/>
          </a:p>
          <a:p>
            <a:r>
              <a:rPr lang="ru-RU" sz="3200" b="1" dirty="0">
                <a:solidFill>
                  <a:srgbClr val="00B050"/>
                </a:solidFill>
              </a:rPr>
              <a:t>ЗОЛОТОРУДНОЕ МЕСТОРОЖДЕНИЕ КУНДУМИ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A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5400000">
            <a:off x="2968307" y="3781820"/>
            <a:ext cx="5446721" cy="272336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-50246"/>
            <a:ext cx="4450993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800000">
            <a:off x="-36576" y="8279845"/>
            <a:ext cx="2104203" cy="19569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37383" y="8391283"/>
            <a:ext cx="1620593" cy="8670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12090" y="6170275"/>
            <a:ext cx="1243190" cy="10380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09" y="1760396"/>
            <a:ext cx="11185091" cy="66308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95300"/>
            <a:ext cx="4572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Проводим лабораторные исследования:</a:t>
            </a:r>
          </a:p>
          <a:p>
            <a:endParaRPr lang="ru-RU" sz="3600" b="1" dirty="0">
              <a:solidFill>
                <a:srgbClr val="00B05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/>
              <a:t>физических и химических факторов производственной среды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/>
              <a:t>промышленных выбросов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/>
              <a:t>воды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/>
              <a:t>воздуха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b="1" dirty="0"/>
              <a:t>почвы</a:t>
            </a:r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02908" y="190500"/>
            <a:ext cx="1118509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Собственная Аккредитованная </a:t>
            </a:r>
          </a:p>
          <a:p>
            <a:r>
              <a:rPr lang="ru-RU" sz="4400" b="1" dirty="0"/>
              <a:t>Испытательная лаборатория СанГиК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8824791"/>
            <a:ext cx="1043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ПРОВЕДЕНО 1 000 000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28486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2172578" y="3494235"/>
            <a:ext cx="5948322" cy="29741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>
            <a:off x="13011547" y="1028700"/>
            <a:ext cx="2104203" cy="19569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6016110" y="4624468"/>
            <a:ext cx="1243190" cy="1038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800000">
            <a:off x="15013227" y="8576759"/>
            <a:ext cx="1620593" cy="86701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08380" y="591872"/>
            <a:ext cx="7553682" cy="2520936"/>
            <a:chOff x="-27093" y="-582438"/>
            <a:chExt cx="10071576" cy="3361248"/>
          </a:xfrm>
        </p:grpSpPr>
        <p:sp>
          <p:nvSpPr>
            <p:cNvPr id="7" name="TextBox 7"/>
            <p:cNvSpPr txBox="1"/>
            <p:nvPr/>
          </p:nvSpPr>
          <p:spPr>
            <a:xfrm>
              <a:off x="-27093" y="1274125"/>
              <a:ext cx="10044483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endParaRPr lang="en-US" sz="8000" b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82438"/>
              <a:ext cx="10044483" cy="1943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endParaRPr lang="en-US" sz="10000" dirty="0">
                <a:solidFill>
                  <a:srgbClr val="03989E"/>
                </a:solidFill>
                <a:latin typeface="HK Grotesk Bold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19499"/>
            <a:ext cx="13011549" cy="65533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92200" y="5662531"/>
            <a:ext cx="431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Екатеринбург</a:t>
            </a:r>
          </a:p>
          <a:p>
            <a:r>
              <a:rPr lang="ru-RU" sz="3600" b="1" dirty="0"/>
              <a:t>    Август 2020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028700"/>
            <a:ext cx="1226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СанГиК проводит исследования и экспертизу приаэродромной территории для нового квартала нашего партнера девелопера </a:t>
            </a:r>
            <a:r>
              <a:rPr lang="ru-RU" sz="4400" b="1" dirty="0">
                <a:solidFill>
                  <a:srgbClr val="03989E"/>
                </a:solidFill>
              </a:rPr>
              <a:t>«Проспект Групп»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9390</TotalTime>
  <Words>547</Words>
  <Application>Microsoft Office PowerPoint</Application>
  <PresentationFormat>Произвольный</PresentationFormat>
  <Paragraphs>109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Wingdings</vt:lpstr>
      <vt:lpstr>HK Grotesk Medium</vt:lpstr>
      <vt:lpstr>HK Grotesk Bold</vt:lpstr>
      <vt:lpstr>Arial Black</vt:lpstr>
      <vt:lpstr>Arial</vt:lpstr>
      <vt:lpstr>Hiragino Sans W4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Yellow Geometric Technology Keynote Presentation</dc:title>
  <dc:creator>Мария Битковская</dc:creator>
  <cp:lastModifiedBy>Putilovil</cp:lastModifiedBy>
  <cp:revision>84</cp:revision>
  <dcterms:created xsi:type="dcterms:W3CDTF">2006-08-16T00:00:00Z</dcterms:created>
  <dcterms:modified xsi:type="dcterms:W3CDTF">2024-02-01T10:08:41Z</dcterms:modified>
  <dc:identifier>DAD9uEybbcE</dc:identifier>
</cp:coreProperties>
</file>